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8288000" cy="10287000"/>
  <p:notesSz cx="6858000" cy="9144000"/>
  <p:embeddedFontLst>
    <p:embeddedFont>
      <p:font typeface="Alice" panose="020B0604020202020204" charset="0"/>
      <p:regular r:id="rId18"/>
    </p:embeddedFont>
    <p:embeddedFont>
      <p:font typeface="Alice Bold" panose="020B0604020202020204" charset="0"/>
      <p:regular r:id="rId19"/>
    </p:embeddedFont>
    <p:embeddedFont>
      <p:font typeface="Cooper BT Bold" panose="020B0604020202020204" charset="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jpe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gif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svg"/><Relationship Id="rId7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10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jpe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1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jpe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0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766795" y="2662383"/>
            <a:ext cx="12737178" cy="38594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195"/>
              </a:lnSpc>
            </a:pPr>
            <a:r>
              <a:rPr lang="en-US" sz="12987">
                <a:solidFill>
                  <a:srgbClr val="331C2C"/>
                </a:solidFill>
                <a:latin typeface="Alice"/>
                <a:ea typeface="Alice"/>
                <a:cs typeface="Alice"/>
                <a:sym typeface="Alice"/>
              </a:rPr>
              <a:t>2024. GADA PĀRSKATS</a:t>
            </a:r>
          </a:p>
        </p:txBody>
      </p:sp>
      <p:sp>
        <p:nvSpPr>
          <p:cNvPr id="3" name="Freeform 3"/>
          <p:cNvSpPr/>
          <p:nvPr/>
        </p:nvSpPr>
        <p:spPr>
          <a:xfrm>
            <a:off x="-1889093" y="-2025661"/>
            <a:ext cx="4010284" cy="5327672"/>
          </a:xfrm>
          <a:custGeom>
            <a:avLst/>
            <a:gdLst/>
            <a:ahLst/>
            <a:cxnLst/>
            <a:rect l="l" t="t" r="r" b="b"/>
            <a:pathLst>
              <a:path w="4010284" h="5327672">
                <a:moveTo>
                  <a:pt x="0" y="0"/>
                </a:moveTo>
                <a:lnTo>
                  <a:pt x="4010284" y="0"/>
                </a:lnTo>
                <a:lnTo>
                  <a:pt x="4010284" y="5327672"/>
                </a:lnTo>
                <a:lnTo>
                  <a:pt x="0" y="53276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746247">
            <a:off x="-1156514" y="5381726"/>
            <a:ext cx="6088034" cy="7200900"/>
          </a:xfrm>
          <a:custGeom>
            <a:avLst/>
            <a:gdLst/>
            <a:ahLst/>
            <a:cxnLst/>
            <a:rect l="l" t="t" r="r" b="b"/>
            <a:pathLst>
              <a:path w="6088034" h="7200900">
                <a:moveTo>
                  <a:pt x="0" y="0"/>
                </a:moveTo>
                <a:lnTo>
                  <a:pt x="6088034" y="0"/>
                </a:lnTo>
                <a:lnTo>
                  <a:pt x="6088034" y="7200900"/>
                </a:lnTo>
                <a:lnTo>
                  <a:pt x="0" y="7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10690362">
            <a:off x="12526631" y="-2276459"/>
            <a:ext cx="6088034" cy="7200900"/>
          </a:xfrm>
          <a:custGeom>
            <a:avLst/>
            <a:gdLst/>
            <a:ahLst/>
            <a:cxnLst/>
            <a:rect l="l" t="t" r="r" b="b"/>
            <a:pathLst>
              <a:path w="6088034" h="7200900">
                <a:moveTo>
                  <a:pt x="0" y="0"/>
                </a:moveTo>
                <a:lnTo>
                  <a:pt x="6088034" y="0"/>
                </a:lnTo>
                <a:lnTo>
                  <a:pt x="6088034" y="7200900"/>
                </a:lnTo>
                <a:lnTo>
                  <a:pt x="0" y="7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10659771">
            <a:off x="16282858" y="6968873"/>
            <a:ext cx="4010284" cy="5327672"/>
          </a:xfrm>
          <a:custGeom>
            <a:avLst/>
            <a:gdLst/>
            <a:ahLst/>
            <a:cxnLst/>
            <a:rect l="l" t="t" r="r" b="b"/>
            <a:pathLst>
              <a:path w="4010284" h="5327672">
                <a:moveTo>
                  <a:pt x="0" y="0"/>
                </a:moveTo>
                <a:lnTo>
                  <a:pt x="4010284" y="0"/>
                </a:lnTo>
                <a:lnTo>
                  <a:pt x="4010284" y="5327672"/>
                </a:lnTo>
                <a:lnTo>
                  <a:pt x="0" y="53276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4387707" y="7086794"/>
            <a:ext cx="9512586" cy="781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500">
                <a:solidFill>
                  <a:srgbClr val="331C2C"/>
                </a:solidFill>
                <a:latin typeface="Alice Bold"/>
                <a:ea typeface="Alice Bold"/>
                <a:cs typeface="Alice Bold"/>
                <a:sym typeface="Alice Bold"/>
              </a:rPr>
              <a:t>Vecmāmiņas.lv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702946" y="8725001"/>
            <a:ext cx="6882108" cy="5384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76"/>
              </a:lnSpc>
            </a:pPr>
            <a:r>
              <a:rPr lang="en-US" sz="3126" b="1">
                <a:solidFill>
                  <a:srgbClr val="331C2C"/>
                </a:solidFill>
                <a:latin typeface="Cooper BT Bold"/>
                <a:ea typeface="Cooper BT Bold"/>
                <a:cs typeface="Cooper BT Bold"/>
                <a:sym typeface="Cooper BT Bold"/>
              </a:rPr>
              <a:t>2025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0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72294" y="-85725"/>
            <a:ext cx="13910321" cy="17894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 b="1">
                <a:solidFill>
                  <a:srgbClr val="331C2C"/>
                </a:solidFill>
                <a:latin typeface="Cooper BT Bold"/>
                <a:ea typeface="Cooper BT Bold"/>
                <a:cs typeface="Cooper BT Bold"/>
                <a:sym typeface="Cooper BT Bold"/>
              </a:rPr>
              <a:t>IZVEIDOTA JAUNA MĀJAS LAPA  WWW.GRANNIES.LV</a:t>
            </a:r>
          </a:p>
          <a:p>
            <a:pPr algn="ctr">
              <a:lnSpc>
                <a:spcPts val="2940"/>
              </a:lnSpc>
            </a:pPr>
            <a:endParaRPr lang="en-US" sz="4000" b="1">
              <a:solidFill>
                <a:srgbClr val="331C2C"/>
              </a:solidFill>
              <a:latin typeface="Cooper BT Bold"/>
              <a:ea typeface="Cooper BT Bold"/>
              <a:cs typeface="Cooper BT Bold"/>
              <a:sym typeface="Cooper BT Bold"/>
            </a:endParaRPr>
          </a:p>
        </p:txBody>
      </p:sp>
      <p:sp>
        <p:nvSpPr>
          <p:cNvPr id="3" name="Freeform 3"/>
          <p:cNvSpPr/>
          <p:nvPr/>
        </p:nvSpPr>
        <p:spPr>
          <a:xfrm rot="10659771">
            <a:off x="16939064" y="7804610"/>
            <a:ext cx="3371126" cy="4478549"/>
          </a:xfrm>
          <a:custGeom>
            <a:avLst/>
            <a:gdLst/>
            <a:ahLst/>
            <a:cxnLst/>
            <a:rect l="l" t="t" r="r" b="b"/>
            <a:pathLst>
              <a:path w="3371126" h="4478549">
                <a:moveTo>
                  <a:pt x="0" y="0"/>
                </a:moveTo>
                <a:lnTo>
                  <a:pt x="3371126" y="0"/>
                </a:lnTo>
                <a:lnTo>
                  <a:pt x="3371126" y="4478549"/>
                </a:lnTo>
                <a:lnTo>
                  <a:pt x="0" y="44785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6496660" y="8470436"/>
            <a:ext cx="1159060" cy="1159060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EB3C0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 rot="-10690362">
            <a:off x="14516937" y="-1346836"/>
            <a:ext cx="4134546" cy="4890324"/>
          </a:xfrm>
          <a:custGeom>
            <a:avLst/>
            <a:gdLst/>
            <a:ahLst/>
            <a:cxnLst/>
            <a:rect l="l" t="t" r="r" b="b"/>
            <a:pathLst>
              <a:path w="4134546" h="4890324">
                <a:moveTo>
                  <a:pt x="0" y="0"/>
                </a:moveTo>
                <a:lnTo>
                  <a:pt x="4134546" y="0"/>
                </a:lnTo>
                <a:lnTo>
                  <a:pt x="4134546" y="4890323"/>
                </a:lnTo>
                <a:lnTo>
                  <a:pt x="0" y="489032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1889093" y="-1787536"/>
            <a:ext cx="3105152" cy="4125202"/>
          </a:xfrm>
          <a:custGeom>
            <a:avLst/>
            <a:gdLst/>
            <a:ahLst/>
            <a:cxnLst/>
            <a:rect l="l" t="t" r="r" b="b"/>
            <a:pathLst>
              <a:path w="3105152" h="4125202">
                <a:moveTo>
                  <a:pt x="0" y="0"/>
                </a:moveTo>
                <a:lnTo>
                  <a:pt x="3105152" y="0"/>
                </a:lnTo>
                <a:lnTo>
                  <a:pt x="3105152" y="4125202"/>
                </a:lnTo>
                <a:lnTo>
                  <a:pt x="0" y="41252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665646">
            <a:off x="-607849" y="7151772"/>
            <a:ext cx="4135775" cy="4891777"/>
          </a:xfrm>
          <a:custGeom>
            <a:avLst/>
            <a:gdLst/>
            <a:ahLst/>
            <a:cxnLst/>
            <a:rect l="l" t="t" r="r" b="b"/>
            <a:pathLst>
              <a:path w="4135775" h="4891777">
                <a:moveTo>
                  <a:pt x="0" y="0"/>
                </a:moveTo>
                <a:lnTo>
                  <a:pt x="4135775" y="0"/>
                </a:lnTo>
                <a:lnTo>
                  <a:pt x="4135775" y="4891776"/>
                </a:lnTo>
                <a:lnTo>
                  <a:pt x="0" y="48917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924169" y="1347934"/>
            <a:ext cx="16439661" cy="8939066"/>
          </a:xfrm>
          <a:custGeom>
            <a:avLst/>
            <a:gdLst/>
            <a:ahLst/>
            <a:cxnLst/>
            <a:rect l="l" t="t" r="r" b="b"/>
            <a:pathLst>
              <a:path w="16439661" h="8939066">
                <a:moveTo>
                  <a:pt x="0" y="0"/>
                </a:moveTo>
                <a:lnTo>
                  <a:pt x="16439662" y="0"/>
                </a:lnTo>
                <a:lnTo>
                  <a:pt x="16439662" y="8939066"/>
                </a:lnTo>
                <a:lnTo>
                  <a:pt x="0" y="893906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0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328603" y="895350"/>
            <a:ext cx="14405417" cy="1203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 b="1">
                <a:solidFill>
                  <a:srgbClr val="331C2C"/>
                </a:solidFill>
                <a:latin typeface="Cooper BT Bold"/>
                <a:ea typeface="Cooper BT Bold"/>
                <a:cs typeface="Cooper BT Bold"/>
                <a:sym typeface="Cooper BT Bold"/>
              </a:rPr>
              <a:t>PIETEIKŠANĀS MOBILITĀTĒM</a:t>
            </a:r>
          </a:p>
        </p:txBody>
      </p:sp>
      <p:sp>
        <p:nvSpPr>
          <p:cNvPr id="3" name="Freeform 3"/>
          <p:cNvSpPr/>
          <p:nvPr/>
        </p:nvSpPr>
        <p:spPr>
          <a:xfrm rot="10659771">
            <a:off x="16939064" y="7804610"/>
            <a:ext cx="3371126" cy="4478549"/>
          </a:xfrm>
          <a:custGeom>
            <a:avLst/>
            <a:gdLst/>
            <a:ahLst/>
            <a:cxnLst/>
            <a:rect l="l" t="t" r="r" b="b"/>
            <a:pathLst>
              <a:path w="3371126" h="4478549">
                <a:moveTo>
                  <a:pt x="0" y="0"/>
                </a:moveTo>
                <a:lnTo>
                  <a:pt x="3371126" y="0"/>
                </a:lnTo>
                <a:lnTo>
                  <a:pt x="3371126" y="4478549"/>
                </a:lnTo>
                <a:lnTo>
                  <a:pt x="0" y="44785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6496660" y="8470436"/>
            <a:ext cx="1159060" cy="1159060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EB3C0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328603" y="6833563"/>
            <a:ext cx="15028513" cy="12966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98829" lvl="1" indent="-399415" algn="l">
              <a:lnSpc>
                <a:spcPts val="5179"/>
              </a:lnSpc>
              <a:buFont typeface="Arial"/>
              <a:buChar char="•"/>
            </a:pPr>
            <a:r>
              <a:rPr lang="en-US" sz="3699" b="1">
                <a:solidFill>
                  <a:srgbClr val="331C2C"/>
                </a:solidFill>
                <a:latin typeface="Cooper BT Bold"/>
                <a:ea typeface="Cooper BT Bold"/>
                <a:cs typeface="Cooper BT Bold"/>
                <a:sym typeface="Cooper BT Bold"/>
              </a:rPr>
              <a:t>Bonusa punkti būs darbiniekiem, kuri veica priekšdarbus kursu plānošanā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16059" y="4092867"/>
            <a:ext cx="14998094" cy="639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98829" lvl="1" indent="-399415" algn="l">
              <a:lnSpc>
                <a:spcPts val="5179"/>
              </a:lnSpc>
              <a:buFont typeface="Arial"/>
              <a:buChar char="•"/>
            </a:pPr>
            <a:r>
              <a:rPr lang="en-US" sz="3699" b="1">
                <a:solidFill>
                  <a:srgbClr val="331C2C"/>
                </a:solidFill>
                <a:latin typeface="Cooper BT Bold"/>
                <a:ea typeface="Cooper BT Bold"/>
                <a:cs typeface="Cooper BT Bold"/>
                <a:sym typeface="Cooper BT Bold"/>
              </a:rPr>
              <a:t>Svešvalodu zināšanas ( vismaz B2 angļu valodas līmenis)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16059" y="5218087"/>
            <a:ext cx="14998094" cy="12966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98829" lvl="1" indent="-399415" algn="l">
              <a:lnSpc>
                <a:spcPts val="5179"/>
              </a:lnSpc>
              <a:buFont typeface="Arial"/>
              <a:buChar char="•"/>
            </a:pPr>
            <a:r>
              <a:rPr lang="en-US" sz="3699" b="1">
                <a:solidFill>
                  <a:srgbClr val="331C2C"/>
                </a:solidFill>
                <a:latin typeface="Cooper BT Bold"/>
                <a:ea typeface="Cooper BT Bold"/>
                <a:cs typeface="Cooper BT Bold"/>
                <a:sym typeface="Cooper BT Bold"/>
              </a:rPr>
              <a:t>Sabiedriskā aktivitāte (papildu darba veikšana projektos un/vai biedrības Vecmāmiņas.lv pasākumos);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16059" y="2690290"/>
            <a:ext cx="15263371" cy="12966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98829" lvl="1" indent="-399415" algn="l">
              <a:lnSpc>
                <a:spcPts val="5179"/>
              </a:lnSpc>
              <a:buFont typeface="Arial"/>
              <a:buChar char="•"/>
            </a:pPr>
            <a:r>
              <a:rPr lang="en-US" sz="3699" b="1">
                <a:solidFill>
                  <a:srgbClr val="331C2C"/>
                </a:solidFill>
                <a:latin typeface="Cooper BT Bold"/>
                <a:ea typeface="Cooper BT Bold"/>
                <a:cs typeface="Cooper BT Bold"/>
                <a:sym typeface="Cooper BT Bold"/>
              </a:rPr>
              <a:t>Motivācija piedalīties projektā un doties mācību pieredzē uz ārzemēm</a:t>
            </a:r>
          </a:p>
        </p:txBody>
      </p:sp>
      <p:sp>
        <p:nvSpPr>
          <p:cNvPr id="11" name="Freeform 11"/>
          <p:cNvSpPr/>
          <p:nvPr/>
        </p:nvSpPr>
        <p:spPr>
          <a:xfrm rot="-10690362">
            <a:off x="14516937" y="-1346836"/>
            <a:ext cx="4134546" cy="4890324"/>
          </a:xfrm>
          <a:custGeom>
            <a:avLst/>
            <a:gdLst/>
            <a:ahLst/>
            <a:cxnLst/>
            <a:rect l="l" t="t" r="r" b="b"/>
            <a:pathLst>
              <a:path w="4134546" h="4890324">
                <a:moveTo>
                  <a:pt x="0" y="0"/>
                </a:moveTo>
                <a:lnTo>
                  <a:pt x="4134546" y="0"/>
                </a:lnTo>
                <a:lnTo>
                  <a:pt x="4134546" y="4890323"/>
                </a:lnTo>
                <a:lnTo>
                  <a:pt x="0" y="489032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665646">
            <a:off x="-607849" y="7151772"/>
            <a:ext cx="4135775" cy="4891777"/>
          </a:xfrm>
          <a:custGeom>
            <a:avLst/>
            <a:gdLst/>
            <a:ahLst/>
            <a:cxnLst/>
            <a:rect l="l" t="t" r="r" b="b"/>
            <a:pathLst>
              <a:path w="4135775" h="4891777">
                <a:moveTo>
                  <a:pt x="0" y="0"/>
                </a:moveTo>
                <a:lnTo>
                  <a:pt x="4135775" y="0"/>
                </a:lnTo>
                <a:lnTo>
                  <a:pt x="4135775" y="4891776"/>
                </a:lnTo>
                <a:lnTo>
                  <a:pt x="0" y="48917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-1889093" y="-1787536"/>
            <a:ext cx="3105152" cy="4125202"/>
          </a:xfrm>
          <a:custGeom>
            <a:avLst/>
            <a:gdLst/>
            <a:ahLst/>
            <a:cxnLst/>
            <a:rect l="l" t="t" r="r" b="b"/>
            <a:pathLst>
              <a:path w="3105152" h="4125202">
                <a:moveTo>
                  <a:pt x="0" y="0"/>
                </a:moveTo>
                <a:lnTo>
                  <a:pt x="3105152" y="0"/>
                </a:lnTo>
                <a:lnTo>
                  <a:pt x="3105152" y="4125202"/>
                </a:lnTo>
                <a:lnTo>
                  <a:pt x="0" y="41252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0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-905492" y="3474813"/>
            <a:ext cx="9730829" cy="2451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 b="1">
                <a:solidFill>
                  <a:srgbClr val="331C2C"/>
                </a:solidFill>
                <a:latin typeface="Cooper BT Bold"/>
                <a:ea typeface="Cooper BT Bold"/>
                <a:cs typeface="Cooper BT Bold"/>
                <a:sym typeface="Cooper BT Bold"/>
              </a:rPr>
              <a:t>PIETEIKŠANĀS VEIDLAPA</a:t>
            </a:r>
          </a:p>
        </p:txBody>
      </p:sp>
      <p:sp>
        <p:nvSpPr>
          <p:cNvPr id="3" name="Freeform 3"/>
          <p:cNvSpPr/>
          <p:nvPr/>
        </p:nvSpPr>
        <p:spPr>
          <a:xfrm rot="10659771">
            <a:off x="16939064" y="7804610"/>
            <a:ext cx="3371126" cy="4478549"/>
          </a:xfrm>
          <a:custGeom>
            <a:avLst/>
            <a:gdLst/>
            <a:ahLst/>
            <a:cxnLst/>
            <a:rect l="l" t="t" r="r" b="b"/>
            <a:pathLst>
              <a:path w="3371126" h="4478549">
                <a:moveTo>
                  <a:pt x="0" y="0"/>
                </a:moveTo>
                <a:lnTo>
                  <a:pt x="3371126" y="0"/>
                </a:lnTo>
                <a:lnTo>
                  <a:pt x="3371126" y="4478549"/>
                </a:lnTo>
                <a:lnTo>
                  <a:pt x="0" y="44785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6479430" y="8470436"/>
            <a:ext cx="1193520" cy="1159060"/>
            <a:chOff x="0" y="0"/>
            <a:chExt cx="1591360" cy="1545414"/>
          </a:xfrm>
        </p:grpSpPr>
        <p:grpSp>
          <p:nvGrpSpPr>
            <p:cNvPr id="5" name="Group 5"/>
            <p:cNvGrpSpPr/>
            <p:nvPr/>
          </p:nvGrpSpPr>
          <p:grpSpPr>
            <a:xfrm>
              <a:off x="22973" y="0"/>
              <a:ext cx="1545414" cy="1545414"/>
              <a:chOff x="0" y="0"/>
              <a:chExt cx="812800" cy="8128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CEB3C0"/>
              </a:solidFill>
            </p:spPr>
          </p:sp>
          <p:sp>
            <p:nvSpPr>
              <p:cNvPr id="7" name="TextBox 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8" name="TextBox 8"/>
            <p:cNvSpPr txBox="1"/>
            <p:nvPr/>
          </p:nvSpPr>
          <p:spPr>
            <a:xfrm>
              <a:off x="0" y="199997"/>
              <a:ext cx="1591360" cy="10856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790"/>
                </a:lnSpc>
              </a:pPr>
              <a:r>
                <a:rPr lang="en-US" sz="4850" b="1">
                  <a:solidFill>
                    <a:srgbClr val="331C2C"/>
                  </a:solidFill>
                  <a:latin typeface="Cooper BT Bold"/>
                  <a:ea typeface="Cooper BT Bold"/>
                  <a:cs typeface="Cooper BT Bold"/>
                  <a:sym typeface="Cooper BT Bold"/>
                </a:rPr>
                <a:t>1</a:t>
              </a:r>
            </a:p>
          </p:txBody>
        </p:sp>
      </p:grpSp>
      <p:sp>
        <p:nvSpPr>
          <p:cNvPr id="9" name="Freeform 9"/>
          <p:cNvSpPr/>
          <p:nvPr/>
        </p:nvSpPr>
        <p:spPr>
          <a:xfrm rot="-10690362">
            <a:off x="14516937" y="-1346836"/>
            <a:ext cx="4134546" cy="4890324"/>
          </a:xfrm>
          <a:custGeom>
            <a:avLst/>
            <a:gdLst/>
            <a:ahLst/>
            <a:cxnLst/>
            <a:rect l="l" t="t" r="r" b="b"/>
            <a:pathLst>
              <a:path w="4134546" h="4890324">
                <a:moveTo>
                  <a:pt x="0" y="0"/>
                </a:moveTo>
                <a:lnTo>
                  <a:pt x="4134546" y="0"/>
                </a:lnTo>
                <a:lnTo>
                  <a:pt x="4134546" y="4890323"/>
                </a:lnTo>
                <a:lnTo>
                  <a:pt x="0" y="489032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665646">
            <a:off x="-607849" y="7151772"/>
            <a:ext cx="4135775" cy="4891777"/>
          </a:xfrm>
          <a:custGeom>
            <a:avLst/>
            <a:gdLst/>
            <a:ahLst/>
            <a:cxnLst/>
            <a:rect l="l" t="t" r="r" b="b"/>
            <a:pathLst>
              <a:path w="4135775" h="4891777">
                <a:moveTo>
                  <a:pt x="0" y="0"/>
                </a:moveTo>
                <a:lnTo>
                  <a:pt x="4135775" y="0"/>
                </a:lnTo>
                <a:lnTo>
                  <a:pt x="4135775" y="4891776"/>
                </a:lnTo>
                <a:lnTo>
                  <a:pt x="0" y="48917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-1889093" y="-1787536"/>
            <a:ext cx="3105152" cy="4125202"/>
          </a:xfrm>
          <a:custGeom>
            <a:avLst/>
            <a:gdLst/>
            <a:ahLst/>
            <a:cxnLst/>
            <a:rect l="l" t="t" r="r" b="b"/>
            <a:pathLst>
              <a:path w="3105152" h="4125202">
                <a:moveTo>
                  <a:pt x="0" y="0"/>
                </a:moveTo>
                <a:lnTo>
                  <a:pt x="3105152" y="0"/>
                </a:lnTo>
                <a:lnTo>
                  <a:pt x="3105152" y="4125202"/>
                </a:lnTo>
                <a:lnTo>
                  <a:pt x="0" y="41252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8386763" y="0"/>
            <a:ext cx="9901237" cy="10287000"/>
          </a:xfrm>
          <a:custGeom>
            <a:avLst/>
            <a:gdLst/>
            <a:ahLst/>
            <a:cxnLst/>
            <a:rect l="l" t="t" r="r" b="b"/>
            <a:pathLst>
              <a:path w="9901237" h="10287000">
                <a:moveTo>
                  <a:pt x="0" y="0"/>
                </a:moveTo>
                <a:lnTo>
                  <a:pt x="9901237" y="0"/>
                </a:lnTo>
                <a:lnTo>
                  <a:pt x="9901237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0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27362" y="0"/>
            <a:ext cx="937061" cy="10287000"/>
            <a:chOff x="0" y="0"/>
            <a:chExt cx="246798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6798" cy="2709333"/>
            </a:xfrm>
            <a:custGeom>
              <a:avLst/>
              <a:gdLst/>
              <a:ahLst/>
              <a:cxnLst/>
              <a:rect l="l" t="t" r="r" b="b"/>
              <a:pathLst>
                <a:path w="246798" h="2709333">
                  <a:moveTo>
                    <a:pt x="0" y="0"/>
                  </a:moveTo>
                  <a:lnTo>
                    <a:pt x="246798" y="0"/>
                  </a:lnTo>
                  <a:lnTo>
                    <a:pt x="246798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EDE0D1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46798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627362" y="160765"/>
            <a:ext cx="15263371" cy="19532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40"/>
              </a:lnSpc>
            </a:pPr>
            <a:r>
              <a:rPr lang="en-US" sz="5600" b="1">
                <a:solidFill>
                  <a:srgbClr val="331C2C"/>
                </a:solidFill>
                <a:latin typeface="Cooper BT Bold"/>
                <a:ea typeface="Cooper BT Bold"/>
                <a:cs typeface="Cooper BT Bold"/>
                <a:sym typeface="Cooper BT Bold"/>
              </a:rPr>
              <a:t>JAUNIE ERASMUS + MOBILITĀŠU NOTEIKUMI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312510" y="2809004"/>
            <a:ext cx="503827" cy="503827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31C2C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208125" y="7494899"/>
            <a:ext cx="503827" cy="503827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31C2C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9467193" y="2809004"/>
            <a:ext cx="503827" cy="503827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31C2C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312510" y="5143500"/>
            <a:ext cx="503827" cy="503827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31C2C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10200381" y="2751854"/>
            <a:ext cx="6848358" cy="16554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69"/>
              </a:lnSpc>
            </a:pPr>
            <a:r>
              <a:rPr lang="en-US" sz="3121" b="1">
                <a:solidFill>
                  <a:srgbClr val="331C2C"/>
                </a:solidFill>
                <a:latin typeface="Cooper BT Bold"/>
                <a:ea typeface="Cooper BT Bold"/>
                <a:cs typeface="Cooper BT Bold"/>
                <a:sym typeface="Cooper BT Bold"/>
              </a:rPr>
              <a:t>Uzņemošās organizācijas vietai ir jābūt organizācijas juridiskajā adresē</a:t>
            </a:r>
          </a:p>
        </p:txBody>
      </p:sp>
      <p:sp>
        <p:nvSpPr>
          <p:cNvPr id="19" name="Freeform 19"/>
          <p:cNvSpPr/>
          <p:nvPr/>
        </p:nvSpPr>
        <p:spPr>
          <a:xfrm rot="10659771">
            <a:off x="16939064" y="7804610"/>
            <a:ext cx="3371126" cy="4478549"/>
          </a:xfrm>
          <a:custGeom>
            <a:avLst/>
            <a:gdLst/>
            <a:ahLst/>
            <a:cxnLst/>
            <a:rect l="l" t="t" r="r" b="b"/>
            <a:pathLst>
              <a:path w="3371126" h="4478549">
                <a:moveTo>
                  <a:pt x="0" y="0"/>
                </a:moveTo>
                <a:lnTo>
                  <a:pt x="3371126" y="0"/>
                </a:lnTo>
                <a:lnTo>
                  <a:pt x="3371126" y="4478549"/>
                </a:lnTo>
                <a:lnTo>
                  <a:pt x="0" y="44785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20" name="Group 20"/>
          <p:cNvGrpSpPr/>
          <p:nvPr/>
        </p:nvGrpSpPr>
        <p:grpSpPr>
          <a:xfrm>
            <a:off x="16496660" y="8470436"/>
            <a:ext cx="1159060" cy="1159060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EB3C0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3" name="Freeform 23"/>
          <p:cNvSpPr/>
          <p:nvPr/>
        </p:nvSpPr>
        <p:spPr>
          <a:xfrm rot="-10690362">
            <a:off x="14516937" y="-1346836"/>
            <a:ext cx="4134546" cy="4890324"/>
          </a:xfrm>
          <a:custGeom>
            <a:avLst/>
            <a:gdLst/>
            <a:ahLst/>
            <a:cxnLst/>
            <a:rect l="l" t="t" r="r" b="b"/>
            <a:pathLst>
              <a:path w="4134546" h="4890324">
                <a:moveTo>
                  <a:pt x="0" y="0"/>
                </a:moveTo>
                <a:lnTo>
                  <a:pt x="4134546" y="0"/>
                </a:lnTo>
                <a:lnTo>
                  <a:pt x="4134546" y="4890323"/>
                </a:lnTo>
                <a:lnTo>
                  <a:pt x="0" y="489032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-1889093" y="-1787536"/>
            <a:ext cx="3105152" cy="4125202"/>
          </a:xfrm>
          <a:custGeom>
            <a:avLst/>
            <a:gdLst/>
            <a:ahLst/>
            <a:cxnLst/>
            <a:rect l="l" t="t" r="r" b="b"/>
            <a:pathLst>
              <a:path w="3105152" h="4125202">
                <a:moveTo>
                  <a:pt x="0" y="0"/>
                </a:moveTo>
                <a:lnTo>
                  <a:pt x="3105152" y="0"/>
                </a:lnTo>
                <a:lnTo>
                  <a:pt x="3105152" y="4125202"/>
                </a:lnTo>
                <a:lnTo>
                  <a:pt x="0" y="41252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 rot="665646">
            <a:off x="-607849" y="7151772"/>
            <a:ext cx="4135775" cy="4891777"/>
          </a:xfrm>
          <a:custGeom>
            <a:avLst/>
            <a:gdLst/>
            <a:ahLst/>
            <a:cxnLst/>
            <a:rect l="l" t="t" r="r" b="b"/>
            <a:pathLst>
              <a:path w="4135775" h="4891777">
                <a:moveTo>
                  <a:pt x="0" y="0"/>
                </a:moveTo>
                <a:lnTo>
                  <a:pt x="4135775" y="0"/>
                </a:lnTo>
                <a:lnTo>
                  <a:pt x="4135775" y="4891776"/>
                </a:lnTo>
                <a:lnTo>
                  <a:pt x="0" y="48917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26" name="Group 26"/>
          <p:cNvGrpSpPr/>
          <p:nvPr/>
        </p:nvGrpSpPr>
        <p:grpSpPr>
          <a:xfrm>
            <a:off x="9144000" y="5597626"/>
            <a:ext cx="9326880" cy="4280221"/>
            <a:chOff x="-161290" y="232410"/>
            <a:chExt cx="12611100" cy="578739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2611100" cy="5787390"/>
            </a:xfrm>
            <a:custGeom>
              <a:avLst/>
              <a:gdLst/>
              <a:ahLst/>
              <a:cxnLst/>
              <a:rect l="l" t="t" r="r" b="b"/>
              <a:pathLst>
                <a:path w="12611100" h="5787390">
                  <a:moveTo>
                    <a:pt x="12551410" y="2688590"/>
                  </a:moveTo>
                  <a:cubicBezTo>
                    <a:pt x="12498070" y="2100580"/>
                    <a:pt x="12113260" y="1581150"/>
                    <a:pt x="11629389" y="1242060"/>
                  </a:cubicBezTo>
                  <a:cubicBezTo>
                    <a:pt x="11145520" y="902970"/>
                    <a:pt x="10571480" y="721360"/>
                    <a:pt x="9999980" y="575310"/>
                  </a:cubicBezTo>
                  <a:cubicBezTo>
                    <a:pt x="8357870" y="157480"/>
                    <a:pt x="6649720" y="0"/>
                    <a:pt x="4958080" y="110490"/>
                  </a:cubicBezTo>
                  <a:cubicBezTo>
                    <a:pt x="3895090" y="123190"/>
                    <a:pt x="3690620" y="267970"/>
                    <a:pt x="2651760" y="491490"/>
                  </a:cubicBezTo>
                  <a:cubicBezTo>
                    <a:pt x="2020570" y="626110"/>
                    <a:pt x="1366520" y="817880"/>
                    <a:pt x="916939" y="1280160"/>
                  </a:cubicBezTo>
                  <a:cubicBezTo>
                    <a:pt x="0" y="2223770"/>
                    <a:pt x="400050" y="3919220"/>
                    <a:pt x="1418589" y="4751070"/>
                  </a:cubicBezTo>
                  <a:cubicBezTo>
                    <a:pt x="2437130" y="5582920"/>
                    <a:pt x="3836669" y="5750560"/>
                    <a:pt x="5152389" y="5767070"/>
                  </a:cubicBezTo>
                  <a:cubicBezTo>
                    <a:pt x="6744970" y="5787390"/>
                    <a:pt x="8346439" y="5632450"/>
                    <a:pt x="9888220" y="5229860"/>
                  </a:cubicBezTo>
                  <a:cubicBezTo>
                    <a:pt x="10535920" y="5060950"/>
                    <a:pt x="11187430" y="4839970"/>
                    <a:pt x="11710670" y="4423410"/>
                  </a:cubicBezTo>
                  <a:cubicBezTo>
                    <a:pt x="12232639" y="4005580"/>
                    <a:pt x="12611099" y="3355340"/>
                    <a:pt x="12551409" y="2688590"/>
                  </a:cubicBezTo>
                  <a:close/>
                </a:path>
              </a:pathLst>
            </a:custGeom>
            <a:blipFill>
              <a:blip r:embed="rId6"/>
              <a:stretch>
                <a:fillRect t="-6143" r="-3659" b="-37436"/>
              </a:stretch>
            </a:blipFill>
          </p:spPr>
        </p:sp>
      </p:grpSp>
      <p:sp>
        <p:nvSpPr>
          <p:cNvPr id="28" name="TextBox 28"/>
          <p:cNvSpPr txBox="1"/>
          <p:nvPr/>
        </p:nvSpPr>
        <p:spPr>
          <a:xfrm>
            <a:off x="2112762" y="2751854"/>
            <a:ext cx="6848358" cy="16554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69"/>
              </a:lnSpc>
            </a:pPr>
            <a:r>
              <a:rPr lang="en-US" sz="3121" b="1">
                <a:solidFill>
                  <a:srgbClr val="331C2C"/>
                </a:solidFill>
                <a:latin typeface="Cooper BT Bold"/>
                <a:ea typeface="Cooper BT Bold"/>
                <a:cs typeface="Cooper BT Bold"/>
                <a:sym typeface="Cooper BT Bold"/>
              </a:rPr>
              <a:t>Viens dalībnieks var doties mobilitātē vienu reizi viena projekta ietvaros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816337" y="7437749"/>
            <a:ext cx="6848358" cy="10934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69"/>
              </a:lnSpc>
            </a:pPr>
            <a:r>
              <a:rPr lang="en-US" sz="3121" b="1">
                <a:solidFill>
                  <a:srgbClr val="331C2C"/>
                </a:solidFill>
                <a:latin typeface="Cooper BT Bold"/>
                <a:ea typeface="Cooper BT Bold"/>
                <a:cs typeface="Cooper BT Bold"/>
                <a:sym typeface="Cooper BT Bold"/>
              </a:rPr>
              <a:t>Vienā mobilitātē var doties ne vairāk kā 3 dalībnieki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924069" y="5144106"/>
            <a:ext cx="6848358" cy="16554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69"/>
              </a:lnSpc>
            </a:pPr>
            <a:r>
              <a:rPr lang="en-US" sz="3121" b="1">
                <a:solidFill>
                  <a:srgbClr val="331C2C"/>
                </a:solidFill>
                <a:latin typeface="Cooper BT Bold"/>
                <a:ea typeface="Cooper BT Bold"/>
                <a:cs typeface="Cooper BT Bold"/>
                <a:sym typeface="Cooper BT Bold"/>
              </a:rPr>
              <a:t>Gala atskaites Erasmus + vietnē katrs dalībnieks iesniedz pats no sava e-pasta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0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92058" y="365771"/>
            <a:ext cx="14705320" cy="1201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 b="1">
                <a:solidFill>
                  <a:srgbClr val="331C2C"/>
                </a:solidFill>
                <a:latin typeface="Cooper BT Bold"/>
                <a:ea typeface="Cooper BT Bold"/>
                <a:cs typeface="Cooper BT Bold"/>
                <a:sym typeface="Cooper BT Bold"/>
              </a:rPr>
              <a:t>KO SAGAIDĀM NO 2025. GADA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460038" y="2938855"/>
            <a:ext cx="6450970" cy="2808610"/>
            <a:chOff x="0" y="0"/>
            <a:chExt cx="1699021" cy="73971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699021" cy="739716"/>
            </a:xfrm>
            <a:custGeom>
              <a:avLst/>
              <a:gdLst/>
              <a:ahLst/>
              <a:cxnLst/>
              <a:rect l="l" t="t" r="r" b="b"/>
              <a:pathLst>
                <a:path w="1699021" h="739716">
                  <a:moveTo>
                    <a:pt x="61206" y="0"/>
                  </a:moveTo>
                  <a:lnTo>
                    <a:pt x="1637815" y="0"/>
                  </a:lnTo>
                  <a:cubicBezTo>
                    <a:pt x="1654047" y="0"/>
                    <a:pt x="1669616" y="6448"/>
                    <a:pt x="1681094" y="17927"/>
                  </a:cubicBezTo>
                  <a:cubicBezTo>
                    <a:pt x="1692572" y="29405"/>
                    <a:pt x="1699021" y="44973"/>
                    <a:pt x="1699021" y="61206"/>
                  </a:cubicBezTo>
                  <a:lnTo>
                    <a:pt x="1699021" y="678510"/>
                  </a:lnTo>
                  <a:cubicBezTo>
                    <a:pt x="1699021" y="712313"/>
                    <a:pt x="1671618" y="739716"/>
                    <a:pt x="1637815" y="739716"/>
                  </a:cubicBezTo>
                  <a:lnTo>
                    <a:pt x="61206" y="739716"/>
                  </a:lnTo>
                  <a:cubicBezTo>
                    <a:pt x="44973" y="739716"/>
                    <a:pt x="29405" y="733268"/>
                    <a:pt x="17927" y="721789"/>
                  </a:cubicBezTo>
                  <a:cubicBezTo>
                    <a:pt x="6448" y="710311"/>
                    <a:pt x="0" y="694743"/>
                    <a:pt x="0" y="678510"/>
                  </a:cubicBezTo>
                  <a:lnTo>
                    <a:pt x="0" y="61206"/>
                  </a:lnTo>
                  <a:cubicBezTo>
                    <a:pt x="0" y="44973"/>
                    <a:pt x="6448" y="29405"/>
                    <a:pt x="17927" y="17927"/>
                  </a:cubicBezTo>
                  <a:cubicBezTo>
                    <a:pt x="29405" y="6448"/>
                    <a:pt x="44973" y="0"/>
                    <a:pt x="61206" y="0"/>
                  </a:cubicBezTo>
                  <a:close/>
                </a:path>
              </a:pathLst>
            </a:custGeom>
            <a:solidFill>
              <a:srgbClr val="CEB3C0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699021" cy="7778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028700" y="2261466"/>
            <a:ext cx="6590020" cy="6457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87"/>
              </a:lnSpc>
            </a:pPr>
            <a:r>
              <a:rPr lang="en-US" sz="3919" b="1" dirty="0" err="1">
                <a:latin typeface="Cooper BT Bold"/>
                <a:ea typeface="Cooper BT Bold"/>
                <a:cs typeface="Cooper BT Bold"/>
                <a:sym typeface="Cooper BT Bold"/>
              </a:rPr>
              <a:t>Projekti</a:t>
            </a:r>
            <a:endParaRPr lang="en-US" sz="3919" b="1" dirty="0">
              <a:latin typeface="Cooper BT Bold"/>
              <a:ea typeface="Cooper BT Bold"/>
              <a:cs typeface="Cooper BT Bold"/>
              <a:sym typeface="Cooper BT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460038" y="3049922"/>
            <a:ext cx="6320638" cy="25198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3483" lvl="1" indent="-301742" algn="l">
              <a:lnSpc>
                <a:spcPts val="3913"/>
              </a:lnSpc>
              <a:buFont typeface="Arial"/>
              <a:buChar char="•"/>
            </a:pPr>
            <a:r>
              <a:rPr lang="en-US" sz="2795" b="1">
                <a:solidFill>
                  <a:srgbClr val="331C2C"/>
                </a:solidFill>
                <a:latin typeface="Cooper BT Bold"/>
                <a:ea typeface="Cooper BT Bold"/>
                <a:cs typeface="Cooper BT Bold"/>
                <a:sym typeface="Cooper BT Bold"/>
              </a:rPr>
              <a:t>Veiksmīgas mobilitātes un noderīgus kursus.</a:t>
            </a:r>
          </a:p>
          <a:p>
            <a:pPr marL="603483" lvl="1" indent="-301742" algn="l">
              <a:lnSpc>
                <a:spcPts val="3913"/>
              </a:lnSpc>
              <a:buFont typeface="Arial"/>
              <a:buChar char="•"/>
            </a:pPr>
            <a:r>
              <a:rPr lang="en-US" sz="2795" b="1">
                <a:solidFill>
                  <a:srgbClr val="331C2C"/>
                </a:solidFill>
                <a:latin typeface="Cooper BT Bold"/>
                <a:ea typeface="Cooper BT Bold"/>
                <a:cs typeface="Cooper BT Bold"/>
                <a:sym typeface="Cooper BT Bold"/>
              </a:rPr>
              <a:t>Jaunas finansējuma piesaistīšanas iespējas un partnerus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329706" y="6589102"/>
            <a:ext cx="6450970" cy="3174699"/>
            <a:chOff x="0" y="0"/>
            <a:chExt cx="1699021" cy="83613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699021" cy="836135"/>
            </a:xfrm>
            <a:custGeom>
              <a:avLst/>
              <a:gdLst/>
              <a:ahLst/>
              <a:cxnLst/>
              <a:rect l="l" t="t" r="r" b="b"/>
              <a:pathLst>
                <a:path w="1699021" h="836135">
                  <a:moveTo>
                    <a:pt x="61206" y="0"/>
                  </a:moveTo>
                  <a:lnTo>
                    <a:pt x="1637815" y="0"/>
                  </a:lnTo>
                  <a:cubicBezTo>
                    <a:pt x="1654047" y="0"/>
                    <a:pt x="1669616" y="6448"/>
                    <a:pt x="1681094" y="17927"/>
                  </a:cubicBezTo>
                  <a:cubicBezTo>
                    <a:pt x="1692572" y="29405"/>
                    <a:pt x="1699021" y="44973"/>
                    <a:pt x="1699021" y="61206"/>
                  </a:cubicBezTo>
                  <a:lnTo>
                    <a:pt x="1699021" y="774929"/>
                  </a:lnTo>
                  <a:cubicBezTo>
                    <a:pt x="1699021" y="808732"/>
                    <a:pt x="1671618" y="836135"/>
                    <a:pt x="1637815" y="836135"/>
                  </a:cubicBezTo>
                  <a:lnTo>
                    <a:pt x="61206" y="836135"/>
                  </a:lnTo>
                  <a:cubicBezTo>
                    <a:pt x="44973" y="836135"/>
                    <a:pt x="29405" y="829686"/>
                    <a:pt x="17927" y="818208"/>
                  </a:cubicBezTo>
                  <a:cubicBezTo>
                    <a:pt x="6448" y="806730"/>
                    <a:pt x="0" y="791162"/>
                    <a:pt x="0" y="774929"/>
                  </a:cubicBezTo>
                  <a:lnTo>
                    <a:pt x="0" y="61206"/>
                  </a:lnTo>
                  <a:cubicBezTo>
                    <a:pt x="0" y="44973"/>
                    <a:pt x="6448" y="29405"/>
                    <a:pt x="17927" y="17927"/>
                  </a:cubicBezTo>
                  <a:cubicBezTo>
                    <a:pt x="29405" y="6448"/>
                    <a:pt x="44973" y="0"/>
                    <a:pt x="61206" y="0"/>
                  </a:cubicBezTo>
                  <a:close/>
                </a:path>
              </a:pathLst>
            </a:custGeom>
            <a:solidFill>
              <a:srgbClr val="CEB3C0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1699021" cy="8742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028700" y="5863009"/>
            <a:ext cx="6590020" cy="6452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87"/>
              </a:lnSpc>
            </a:pPr>
            <a:r>
              <a:rPr lang="en-US" sz="3919" b="1" dirty="0" err="1">
                <a:latin typeface="Cooper BT Bold"/>
                <a:ea typeface="Cooper BT Bold"/>
                <a:cs typeface="Cooper BT Bold"/>
                <a:sym typeface="Cooper BT Bold"/>
              </a:rPr>
              <a:t>Darbība</a:t>
            </a:r>
            <a:endParaRPr lang="en-US" sz="3919" b="1" dirty="0">
              <a:latin typeface="Cooper BT Bold"/>
              <a:ea typeface="Cooper BT Bold"/>
              <a:cs typeface="Cooper BT Bold"/>
              <a:sym typeface="Cooper BT 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460038" y="6892468"/>
            <a:ext cx="6158681" cy="26004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6662" lvl="1" indent="-323331" algn="l">
              <a:lnSpc>
                <a:spcPts val="4193"/>
              </a:lnSpc>
              <a:buFont typeface="Arial"/>
              <a:buChar char="•"/>
            </a:pPr>
            <a:r>
              <a:rPr lang="en-US" sz="2995" b="1">
                <a:solidFill>
                  <a:srgbClr val="331C2C"/>
                </a:solidFill>
                <a:latin typeface="Cooper BT Bold"/>
                <a:ea typeface="Cooper BT Bold"/>
                <a:cs typeface="Cooper BT Bold"/>
                <a:sym typeface="Cooper BT Bold"/>
              </a:rPr>
              <a:t>Izmantot pieejamos līdzekļus un programmas</a:t>
            </a:r>
          </a:p>
          <a:p>
            <a:pPr marL="646662" lvl="1" indent="-323331" algn="l">
              <a:lnSpc>
                <a:spcPts val="4193"/>
              </a:lnSpc>
              <a:buFont typeface="Arial"/>
              <a:buChar char="•"/>
            </a:pPr>
            <a:r>
              <a:rPr lang="en-US" sz="2995" b="1">
                <a:solidFill>
                  <a:srgbClr val="331C2C"/>
                </a:solidFill>
                <a:latin typeface="Cooper BT Bold"/>
                <a:ea typeface="Cooper BT Bold"/>
                <a:cs typeface="Cooper BT Bold"/>
                <a:sym typeface="Cooper BT Bold"/>
              </a:rPr>
              <a:t>Biedru iesaistīšanos un palīdzību lietvedības jautājumos</a:t>
            </a:r>
          </a:p>
        </p:txBody>
      </p:sp>
      <p:sp>
        <p:nvSpPr>
          <p:cNvPr id="13" name="Freeform 13"/>
          <p:cNvSpPr/>
          <p:nvPr/>
        </p:nvSpPr>
        <p:spPr>
          <a:xfrm rot="10659771">
            <a:off x="16939064" y="7804610"/>
            <a:ext cx="3371126" cy="4478549"/>
          </a:xfrm>
          <a:custGeom>
            <a:avLst/>
            <a:gdLst/>
            <a:ahLst/>
            <a:cxnLst/>
            <a:rect l="l" t="t" r="r" b="b"/>
            <a:pathLst>
              <a:path w="3371126" h="4478549">
                <a:moveTo>
                  <a:pt x="0" y="0"/>
                </a:moveTo>
                <a:lnTo>
                  <a:pt x="3371126" y="0"/>
                </a:lnTo>
                <a:lnTo>
                  <a:pt x="3371126" y="4478549"/>
                </a:lnTo>
                <a:lnTo>
                  <a:pt x="0" y="44785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4" name="Group 14"/>
          <p:cNvGrpSpPr/>
          <p:nvPr/>
        </p:nvGrpSpPr>
        <p:grpSpPr>
          <a:xfrm>
            <a:off x="16496660" y="8470436"/>
            <a:ext cx="1159060" cy="1159060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EB3C0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9479058" y="2938855"/>
            <a:ext cx="6450970" cy="2297269"/>
            <a:chOff x="0" y="0"/>
            <a:chExt cx="1699021" cy="605042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699021" cy="605042"/>
            </a:xfrm>
            <a:custGeom>
              <a:avLst/>
              <a:gdLst/>
              <a:ahLst/>
              <a:cxnLst/>
              <a:rect l="l" t="t" r="r" b="b"/>
              <a:pathLst>
                <a:path w="1699021" h="605042">
                  <a:moveTo>
                    <a:pt x="61206" y="0"/>
                  </a:moveTo>
                  <a:lnTo>
                    <a:pt x="1637815" y="0"/>
                  </a:lnTo>
                  <a:cubicBezTo>
                    <a:pt x="1654047" y="0"/>
                    <a:pt x="1669616" y="6448"/>
                    <a:pt x="1681094" y="17927"/>
                  </a:cubicBezTo>
                  <a:cubicBezTo>
                    <a:pt x="1692572" y="29405"/>
                    <a:pt x="1699021" y="44973"/>
                    <a:pt x="1699021" y="61206"/>
                  </a:cubicBezTo>
                  <a:lnTo>
                    <a:pt x="1699021" y="543836"/>
                  </a:lnTo>
                  <a:cubicBezTo>
                    <a:pt x="1699021" y="577639"/>
                    <a:pt x="1671618" y="605042"/>
                    <a:pt x="1637815" y="605042"/>
                  </a:cubicBezTo>
                  <a:lnTo>
                    <a:pt x="61206" y="605042"/>
                  </a:lnTo>
                  <a:cubicBezTo>
                    <a:pt x="44973" y="605042"/>
                    <a:pt x="29405" y="598593"/>
                    <a:pt x="17927" y="587115"/>
                  </a:cubicBezTo>
                  <a:cubicBezTo>
                    <a:pt x="6448" y="575637"/>
                    <a:pt x="0" y="560069"/>
                    <a:pt x="0" y="543836"/>
                  </a:cubicBezTo>
                  <a:lnTo>
                    <a:pt x="0" y="61206"/>
                  </a:lnTo>
                  <a:cubicBezTo>
                    <a:pt x="0" y="44973"/>
                    <a:pt x="6448" y="29405"/>
                    <a:pt x="17927" y="17927"/>
                  </a:cubicBezTo>
                  <a:cubicBezTo>
                    <a:pt x="29405" y="6448"/>
                    <a:pt x="44973" y="0"/>
                    <a:pt x="61206" y="0"/>
                  </a:cubicBezTo>
                  <a:close/>
                </a:path>
              </a:pathLst>
            </a:custGeom>
            <a:solidFill>
              <a:srgbClr val="CEB3C0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1699021" cy="6431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0" name="Freeform 20"/>
          <p:cNvSpPr/>
          <p:nvPr/>
        </p:nvSpPr>
        <p:spPr>
          <a:xfrm rot="-10690362">
            <a:off x="14516937" y="-1346836"/>
            <a:ext cx="4134546" cy="4890324"/>
          </a:xfrm>
          <a:custGeom>
            <a:avLst/>
            <a:gdLst/>
            <a:ahLst/>
            <a:cxnLst/>
            <a:rect l="l" t="t" r="r" b="b"/>
            <a:pathLst>
              <a:path w="4134546" h="4890324">
                <a:moveTo>
                  <a:pt x="0" y="0"/>
                </a:moveTo>
                <a:lnTo>
                  <a:pt x="4134546" y="0"/>
                </a:lnTo>
                <a:lnTo>
                  <a:pt x="4134546" y="4890323"/>
                </a:lnTo>
                <a:lnTo>
                  <a:pt x="0" y="489032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-1889093" y="-1787536"/>
            <a:ext cx="3105152" cy="4125202"/>
          </a:xfrm>
          <a:custGeom>
            <a:avLst/>
            <a:gdLst/>
            <a:ahLst/>
            <a:cxnLst/>
            <a:rect l="l" t="t" r="r" b="b"/>
            <a:pathLst>
              <a:path w="3105152" h="4125202">
                <a:moveTo>
                  <a:pt x="0" y="0"/>
                </a:moveTo>
                <a:lnTo>
                  <a:pt x="3105152" y="0"/>
                </a:lnTo>
                <a:lnTo>
                  <a:pt x="3105152" y="4125202"/>
                </a:lnTo>
                <a:lnTo>
                  <a:pt x="0" y="41252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 rot="665646">
            <a:off x="-607849" y="7151772"/>
            <a:ext cx="4135775" cy="4891777"/>
          </a:xfrm>
          <a:custGeom>
            <a:avLst/>
            <a:gdLst/>
            <a:ahLst/>
            <a:cxnLst/>
            <a:rect l="l" t="t" r="r" b="b"/>
            <a:pathLst>
              <a:path w="4135775" h="4891777">
                <a:moveTo>
                  <a:pt x="0" y="0"/>
                </a:moveTo>
                <a:lnTo>
                  <a:pt x="4135775" y="0"/>
                </a:lnTo>
                <a:lnTo>
                  <a:pt x="4135775" y="4891776"/>
                </a:lnTo>
                <a:lnTo>
                  <a:pt x="0" y="48917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3" name="TextBox 23"/>
          <p:cNvSpPr txBox="1"/>
          <p:nvPr/>
        </p:nvSpPr>
        <p:spPr>
          <a:xfrm>
            <a:off x="9007358" y="2261466"/>
            <a:ext cx="6590020" cy="6457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87"/>
              </a:lnSpc>
            </a:pPr>
            <a:r>
              <a:rPr lang="en-US" sz="3919" b="1" dirty="0" err="1">
                <a:latin typeface="Cooper BT Bold"/>
                <a:ea typeface="Cooper BT Bold"/>
                <a:cs typeface="Cooper BT Bold"/>
                <a:sym typeface="Cooper BT Bold"/>
              </a:rPr>
              <a:t>Biedri</a:t>
            </a:r>
            <a:endParaRPr lang="en-US" sz="3919" b="1" dirty="0">
              <a:latin typeface="Cooper BT Bold"/>
              <a:ea typeface="Cooper BT Bold"/>
              <a:cs typeface="Cooper BT Bold"/>
              <a:sym typeface="Cooper BT Bold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8863261" y="5493524"/>
            <a:ext cx="6590020" cy="6452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87"/>
              </a:lnSpc>
            </a:pPr>
            <a:r>
              <a:rPr lang="en-US" sz="3919" b="1" dirty="0" err="1">
                <a:latin typeface="Cooper BT Bold"/>
                <a:ea typeface="Cooper BT Bold"/>
                <a:cs typeface="Cooper BT Bold"/>
                <a:sym typeface="Cooper BT Bold"/>
              </a:rPr>
              <a:t>Sadarbības</a:t>
            </a:r>
            <a:r>
              <a:rPr lang="en-US" sz="3919" b="1" dirty="0">
                <a:solidFill>
                  <a:srgbClr val="EDE0D1"/>
                </a:solidFill>
                <a:latin typeface="Cooper BT Bold"/>
                <a:ea typeface="Cooper BT Bold"/>
                <a:cs typeface="Cooper BT Bold"/>
                <a:sym typeface="Cooper BT Bold"/>
              </a:rPr>
              <a:t> </a:t>
            </a:r>
            <a:r>
              <a:rPr lang="en-US" sz="3919" b="1" dirty="0" err="1">
                <a:solidFill>
                  <a:srgbClr val="EDE0D1"/>
                </a:solidFill>
                <a:latin typeface="Cooper BT Bold"/>
                <a:ea typeface="Cooper BT Bold"/>
                <a:cs typeface="Cooper BT Bold"/>
                <a:sym typeface="Cooper BT Bold"/>
              </a:rPr>
              <a:t>partneri</a:t>
            </a:r>
            <a:endParaRPr lang="en-US" sz="3919" b="1" dirty="0">
              <a:solidFill>
                <a:srgbClr val="EDE0D1"/>
              </a:solidFill>
              <a:latin typeface="Cooper BT Bold"/>
              <a:ea typeface="Cooper BT Bold"/>
              <a:cs typeface="Cooper BT Bold"/>
              <a:sym typeface="Cooper BT Bold"/>
            </a:endParaRPr>
          </a:p>
        </p:txBody>
      </p:sp>
      <p:grpSp>
        <p:nvGrpSpPr>
          <p:cNvPr id="25" name="Group 25"/>
          <p:cNvGrpSpPr/>
          <p:nvPr/>
        </p:nvGrpSpPr>
        <p:grpSpPr>
          <a:xfrm>
            <a:off x="9479058" y="6241033"/>
            <a:ext cx="6450970" cy="3802852"/>
            <a:chOff x="0" y="0"/>
            <a:chExt cx="1699021" cy="1001574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699021" cy="1001574"/>
            </a:xfrm>
            <a:custGeom>
              <a:avLst/>
              <a:gdLst/>
              <a:ahLst/>
              <a:cxnLst/>
              <a:rect l="l" t="t" r="r" b="b"/>
              <a:pathLst>
                <a:path w="1699021" h="1001574">
                  <a:moveTo>
                    <a:pt x="61206" y="0"/>
                  </a:moveTo>
                  <a:lnTo>
                    <a:pt x="1637815" y="0"/>
                  </a:lnTo>
                  <a:cubicBezTo>
                    <a:pt x="1654047" y="0"/>
                    <a:pt x="1669616" y="6448"/>
                    <a:pt x="1681094" y="17927"/>
                  </a:cubicBezTo>
                  <a:cubicBezTo>
                    <a:pt x="1692572" y="29405"/>
                    <a:pt x="1699021" y="44973"/>
                    <a:pt x="1699021" y="61206"/>
                  </a:cubicBezTo>
                  <a:lnTo>
                    <a:pt x="1699021" y="940368"/>
                  </a:lnTo>
                  <a:cubicBezTo>
                    <a:pt x="1699021" y="974171"/>
                    <a:pt x="1671618" y="1001574"/>
                    <a:pt x="1637815" y="1001574"/>
                  </a:cubicBezTo>
                  <a:lnTo>
                    <a:pt x="61206" y="1001574"/>
                  </a:lnTo>
                  <a:cubicBezTo>
                    <a:pt x="44973" y="1001574"/>
                    <a:pt x="29405" y="995126"/>
                    <a:pt x="17927" y="983647"/>
                  </a:cubicBezTo>
                  <a:cubicBezTo>
                    <a:pt x="6448" y="972169"/>
                    <a:pt x="0" y="956601"/>
                    <a:pt x="0" y="940368"/>
                  </a:cubicBezTo>
                  <a:lnTo>
                    <a:pt x="0" y="61206"/>
                  </a:lnTo>
                  <a:cubicBezTo>
                    <a:pt x="0" y="44973"/>
                    <a:pt x="6448" y="29405"/>
                    <a:pt x="17927" y="17927"/>
                  </a:cubicBezTo>
                  <a:cubicBezTo>
                    <a:pt x="29405" y="6448"/>
                    <a:pt x="44973" y="0"/>
                    <a:pt x="61206" y="0"/>
                  </a:cubicBezTo>
                  <a:close/>
                </a:path>
              </a:pathLst>
            </a:custGeom>
            <a:solidFill>
              <a:srgbClr val="CEB3C0"/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0" y="-38100"/>
              <a:ext cx="1699021" cy="10396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9566175" y="6323778"/>
            <a:ext cx="5887105" cy="36481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6662" lvl="1" indent="-323331" algn="l">
              <a:lnSpc>
                <a:spcPts val="4193"/>
              </a:lnSpc>
              <a:buFont typeface="Arial"/>
              <a:buChar char="•"/>
            </a:pPr>
            <a:r>
              <a:rPr lang="en-US" sz="2995" b="1">
                <a:solidFill>
                  <a:srgbClr val="331C2C"/>
                </a:solidFill>
                <a:latin typeface="Cooper BT Bold"/>
                <a:ea typeface="Cooper BT Bold"/>
                <a:cs typeface="Cooper BT Bold"/>
                <a:sym typeface="Cooper BT Bold"/>
              </a:rPr>
              <a:t>Jauni partneri gan Latvijā, gan ārzemēs veiksmīgākiem projektu iznākumiem</a:t>
            </a:r>
          </a:p>
          <a:p>
            <a:pPr marL="646662" lvl="1" indent="-323331" algn="l">
              <a:lnSpc>
                <a:spcPts val="4193"/>
              </a:lnSpc>
              <a:buFont typeface="Arial"/>
              <a:buChar char="•"/>
            </a:pPr>
            <a:r>
              <a:rPr lang="en-US" sz="2995" b="1">
                <a:solidFill>
                  <a:srgbClr val="331C2C"/>
                </a:solidFill>
                <a:latin typeface="Cooper BT Bold"/>
                <a:ea typeface="Cooper BT Bold"/>
                <a:cs typeface="Cooper BT Bold"/>
                <a:sym typeface="Cooper BT Bold"/>
              </a:rPr>
              <a:t>Iesaistīties Latvijas Trešās paaudzes universitāšu asociācijā 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9955805" y="3114001"/>
            <a:ext cx="5497475" cy="21221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93"/>
              </a:lnSpc>
            </a:pPr>
            <a:r>
              <a:rPr lang="en-US" sz="2995" b="1">
                <a:solidFill>
                  <a:srgbClr val="331C2C"/>
                </a:solidFill>
                <a:latin typeface="Cooper BT Bold"/>
                <a:ea typeface="Cooper BT Bold"/>
                <a:cs typeface="Cooper BT Bold"/>
                <a:sym typeface="Cooper BT Bold"/>
              </a:rPr>
              <a:t>Jaunus, pozitīvus, atvērtus un zinātkārus seniorus - vecmāmiņas un arī vectētiņus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0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553980" y="895350"/>
            <a:ext cx="13180039" cy="1201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 b="1">
                <a:solidFill>
                  <a:srgbClr val="331C2C"/>
                </a:solidFill>
                <a:latin typeface="Cooper BT Bold"/>
                <a:ea typeface="Cooper BT Bold"/>
                <a:cs typeface="Cooper BT Bold"/>
                <a:sym typeface="Cooper BT Bold"/>
              </a:rPr>
              <a:t>PATEICAMIES !</a:t>
            </a:r>
          </a:p>
        </p:txBody>
      </p:sp>
      <p:sp>
        <p:nvSpPr>
          <p:cNvPr id="3" name="Freeform 3"/>
          <p:cNvSpPr/>
          <p:nvPr/>
        </p:nvSpPr>
        <p:spPr>
          <a:xfrm rot="10659771">
            <a:off x="16939064" y="7804610"/>
            <a:ext cx="3371126" cy="4478549"/>
          </a:xfrm>
          <a:custGeom>
            <a:avLst/>
            <a:gdLst/>
            <a:ahLst/>
            <a:cxnLst/>
            <a:rect l="l" t="t" r="r" b="b"/>
            <a:pathLst>
              <a:path w="3371126" h="4478549">
                <a:moveTo>
                  <a:pt x="0" y="0"/>
                </a:moveTo>
                <a:lnTo>
                  <a:pt x="3371126" y="0"/>
                </a:lnTo>
                <a:lnTo>
                  <a:pt x="3371126" y="4478549"/>
                </a:lnTo>
                <a:lnTo>
                  <a:pt x="0" y="44785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6496660" y="8470436"/>
            <a:ext cx="1159060" cy="1159060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EB3C0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125343" y="4295554"/>
            <a:ext cx="4480960" cy="647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98829" lvl="1" indent="-399415" algn="l">
              <a:lnSpc>
                <a:spcPts val="5179"/>
              </a:lnSpc>
              <a:buFont typeface="Arial"/>
              <a:buChar char="•"/>
            </a:pPr>
            <a:r>
              <a:rPr lang="en-US" sz="3699" b="1">
                <a:solidFill>
                  <a:srgbClr val="331C2C"/>
                </a:solidFill>
                <a:latin typeface="Cooper BT Bold"/>
                <a:ea typeface="Cooper BT Bold"/>
                <a:cs typeface="Cooper BT Bold"/>
                <a:sym typeface="Cooper BT Bold"/>
              </a:rPr>
              <a:t>Diana Svika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25343" y="5398889"/>
            <a:ext cx="4480960" cy="647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98829" lvl="1" indent="-399415" algn="l">
              <a:lnSpc>
                <a:spcPts val="5179"/>
              </a:lnSpc>
              <a:buFont typeface="Arial"/>
              <a:buChar char="•"/>
            </a:pPr>
            <a:r>
              <a:rPr lang="en-US" sz="3699" b="1">
                <a:solidFill>
                  <a:srgbClr val="331C2C"/>
                </a:solidFill>
                <a:latin typeface="Cooper BT Bold"/>
                <a:ea typeface="Cooper BT Bold"/>
                <a:cs typeface="Cooper BT Bold"/>
                <a:sym typeface="Cooper BT Bold"/>
              </a:rPr>
              <a:t>Rita Liepiņa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25343" y="6502223"/>
            <a:ext cx="5241454" cy="647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98829" lvl="1" indent="-399415" algn="l">
              <a:lnSpc>
                <a:spcPts val="5179"/>
              </a:lnSpc>
              <a:buFont typeface="Arial"/>
              <a:buChar char="•"/>
            </a:pPr>
            <a:r>
              <a:rPr lang="en-US" sz="3699" b="1">
                <a:solidFill>
                  <a:srgbClr val="331C2C"/>
                </a:solidFill>
                <a:latin typeface="Cooper BT Bold"/>
                <a:ea typeface="Cooper BT Bold"/>
                <a:cs typeface="Cooper BT Bold"/>
                <a:sym typeface="Cooper BT Bold"/>
              </a:rPr>
              <a:t>Intra Āboliņa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842136" y="3324809"/>
            <a:ext cx="5255166" cy="647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98829" lvl="1" indent="-399415" algn="l">
              <a:lnSpc>
                <a:spcPts val="5179"/>
              </a:lnSpc>
              <a:buFont typeface="Arial"/>
              <a:buChar char="•"/>
            </a:pPr>
            <a:r>
              <a:rPr lang="en-US" sz="3699" b="1">
                <a:solidFill>
                  <a:srgbClr val="331C2C"/>
                </a:solidFill>
                <a:latin typeface="Cooper BT Bold"/>
                <a:ea typeface="Cooper BT Bold"/>
                <a:cs typeface="Cooper BT Bold"/>
                <a:sym typeface="Cooper BT Bold"/>
              </a:rPr>
              <a:t>Solveiga Raginska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957220" y="4295554"/>
            <a:ext cx="5024996" cy="647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98829" lvl="1" indent="-399415" algn="l">
              <a:lnSpc>
                <a:spcPts val="5179"/>
              </a:lnSpc>
              <a:buFont typeface="Arial"/>
              <a:buChar char="•"/>
            </a:pPr>
            <a:r>
              <a:rPr lang="en-US" sz="3699" b="1">
                <a:solidFill>
                  <a:srgbClr val="331C2C"/>
                </a:solidFill>
                <a:latin typeface="Cooper BT Bold"/>
                <a:ea typeface="Cooper BT Bold"/>
                <a:cs typeface="Cooper BT Bold"/>
                <a:sym typeface="Cooper BT Bold"/>
              </a:rPr>
              <a:t>Zinaida Streļuka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959059" y="5398889"/>
            <a:ext cx="4480960" cy="647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98829" lvl="1" indent="-399415" algn="l">
              <a:lnSpc>
                <a:spcPts val="5179"/>
              </a:lnSpc>
              <a:buFont typeface="Arial"/>
              <a:buChar char="•"/>
            </a:pPr>
            <a:r>
              <a:rPr lang="en-US" sz="3699" b="1">
                <a:solidFill>
                  <a:srgbClr val="331C2C"/>
                </a:solidFill>
                <a:latin typeface="Cooper BT Bold"/>
                <a:ea typeface="Cooper BT Bold"/>
                <a:cs typeface="Cooper BT Bold"/>
                <a:sym typeface="Cooper BT Bold"/>
              </a:rPr>
              <a:t>Sallija Krauze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959059" y="6503154"/>
            <a:ext cx="4480960" cy="647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98829" lvl="1" indent="-399415" algn="l">
              <a:lnSpc>
                <a:spcPts val="5179"/>
              </a:lnSpc>
              <a:buFont typeface="Arial"/>
              <a:buChar char="•"/>
            </a:pPr>
            <a:r>
              <a:rPr lang="en-US" sz="3699" b="1">
                <a:solidFill>
                  <a:srgbClr val="331C2C"/>
                </a:solidFill>
                <a:latin typeface="Cooper BT Bold"/>
                <a:ea typeface="Cooper BT Bold"/>
                <a:cs typeface="Cooper BT Bold"/>
                <a:sym typeface="Cooper BT Bold"/>
              </a:rPr>
              <a:t>Natālija Klauža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125343" y="3324809"/>
            <a:ext cx="4480960" cy="647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98829" lvl="1" indent="-399415" algn="l">
              <a:lnSpc>
                <a:spcPts val="5179"/>
              </a:lnSpc>
              <a:buFont typeface="Arial"/>
              <a:buChar char="•"/>
            </a:pPr>
            <a:r>
              <a:rPr lang="en-US" sz="3699" b="1">
                <a:solidFill>
                  <a:srgbClr val="331C2C"/>
                </a:solidFill>
                <a:latin typeface="Cooper BT Bold"/>
                <a:ea typeface="Cooper BT Bold"/>
                <a:cs typeface="Cooper BT Bold"/>
                <a:sym typeface="Cooper BT Bold"/>
              </a:rPr>
              <a:t>Līvija Susnilo</a:t>
            </a:r>
          </a:p>
        </p:txBody>
      </p:sp>
      <p:sp>
        <p:nvSpPr>
          <p:cNvPr id="15" name="Freeform 15"/>
          <p:cNvSpPr/>
          <p:nvPr/>
        </p:nvSpPr>
        <p:spPr>
          <a:xfrm rot="-10690362">
            <a:off x="14516937" y="-1346836"/>
            <a:ext cx="4134546" cy="4890324"/>
          </a:xfrm>
          <a:custGeom>
            <a:avLst/>
            <a:gdLst/>
            <a:ahLst/>
            <a:cxnLst/>
            <a:rect l="l" t="t" r="r" b="b"/>
            <a:pathLst>
              <a:path w="4134546" h="4890324">
                <a:moveTo>
                  <a:pt x="0" y="0"/>
                </a:moveTo>
                <a:lnTo>
                  <a:pt x="4134546" y="0"/>
                </a:lnTo>
                <a:lnTo>
                  <a:pt x="4134546" y="4890323"/>
                </a:lnTo>
                <a:lnTo>
                  <a:pt x="0" y="489032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 rot="665646">
            <a:off x="-607849" y="7151772"/>
            <a:ext cx="4135775" cy="4891777"/>
          </a:xfrm>
          <a:custGeom>
            <a:avLst/>
            <a:gdLst/>
            <a:ahLst/>
            <a:cxnLst/>
            <a:rect l="l" t="t" r="r" b="b"/>
            <a:pathLst>
              <a:path w="4135775" h="4891777">
                <a:moveTo>
                  <a:pt x="0" y="0"/>
                </a:moveTo>
                <a:lnTo>
                  <a:pt x="4135775" y="0"/>
                </a:lnTo>
                <a:lnTo>
                  <a:pt x="4135775" y="4891776"/>
                </a:lnTo>
                <a:lnTo>
                  <a:pt x="0" y="48917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-1889093" y="-1787536"/>
            <a:ext cx="3105152" cy="4125202"/>
          </a:xfrm>
          <a:custGeom>
            <a:avLst/>
            <a:gdLst/>
            <a:ahLst/>
            <a:cxnLst/>
            <a:rect l="l" t="t" r="r" b="b"/>
            <a:pathLst>
              <a:path w="3105152" h="4125202">
                <a:moveTo>
                  <a:pt x="0" y="0"/>
                </a:moveTo>
                <a:lnTo>
                  <a:pt x="3105152" y="0"/>
                </a:lnTo>
                <a:lnTo>
                  <a:pt x="3105152" y="4125202"/>
                </a:lnTo>
                <a:lnTo>
                  <a:pt x="0" y="41252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0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690362">
            <a:off x="12526631" y="-2276459"/>
            <a:ext cx="6088034" cy="7200900"/>
          </a:xfrm>
          <a:custGeom>
            <a:avLst/>
            <a:gdLst/>
            <a:ahLst/>
            <a:cxnLst/>
            <a:rect l="l" t="t" r="r" b="b"/>
            <a:pathLst>
              <a:path w="6088034" h="7200900">
                <a:moveTo>
                  <a:pt x="0" y="0"/>
                </a:moveTo>
                <a:lnTo>
                  <a:pt x="6088034" y="0"/>
                </a:lnTo>
                <a:lnTo>
                  <a:pt x="6088034" y="7200900"/>
                </a:lnTo>
                <a:lnTo>
                  <a:pt x="0" y="7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6482699" y="781050"/>
            <a:ext cx="10527574" cy="91641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183"/>
              </a:lnSpc>
            </a:pPr>
            <a:r>
              <a:rPr lang="en-US" sz="12987" b="1">
                <a:solidFill>
                  <a:srgbClr val="331C2C"/>
                </a:solidFill>
                <a:latin typeface="Cooper BT Bold"/>
                <a:ea typeface="Cooper BT Bold"/>
                <a:cs typeface="Cooper BT Bold"/>
                <a:sym typeface="Cooper BT Bold"/>
              </a:rPr>
              <a:t>DZĪVE IR SKAISTA VISOS VECUMOS</a:t>
            </a:r>
          </a:p>
        </p:txBody>
      </p:sp>
      <p:sp>
        <p:nvSpPr>
          <p:cNvPr id="4" name="Freeform 4"/>
          <p:cNvSpPr/>
          <p:nvPr/>
        </p:nvSpPr>
        <p:spPr>
          <a:xfrm rot="746247">
            <a:off x="-1156514" y="5381726"/>
            <a:ext cx="6088034" cy="7200900"/>
          </a:xfrm>
          <a:custGeom>
            <a:avLst/>
            <a:gdLst/>
            <a:ahLst/>
            <a:cxnLst/>
            <a:rect l="l" t="t" r="r" b="b"/>
            <a:pathLst>
              <a:path w="6088034" h="7200900">
                <a:moveTo>
                  <a:pt x="0" y="0"/>
                </a:moveTo>
                <a:lnTo>
                  <a:pt x="6088034" y="0"/>
                </a:lnTo>
                <a:lnTo>
                  <a:pt x="6088034" y="7200900"/>
                </a:lnTo>
                <a:lnTo>
                  <a:pt x="0" y="7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1889093" y="-2025661"/>
            <a:ext cx="4010284" cy="5327672"/>
          </a:xfrm>
          <a:custGeom>
            <a:avLst/>
            <a:gdLst/>
            <a:ahLst/>
            <a:cxnLst/>
            <a:rect l="l" t="t" r="r" b="b"/>
            <a:pathLst>
              <a:path w="4010284" h="5327672">
                <a:moveTo>
                  <a:pt x="0" y="0"/>
                </a:moveTo>
                <a:lnTo>
                  <a:pt x="4010284" y="0"/>
                </a:lnTo>
                <a:lnTo>
                  <a:pt x="4010284" y="5327672"/>
                </a:lnTo>
                <a:lnTo>
                  <a:pt x="0" y="53276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10659771">
            <a:off x="16282858" y="6968873"/>
            <a:ext cx="4010284" cy="5327672"/>
          </a:xfrm>
          <a:custGeom>
            <a:avLst/>
            <a:gdLst/>
            <a:ahLst/>
            <a:cxnLst/>
            <a:rect l="l" t="t" r="r" b="b"/>
            <a:pathLst>
              <a:path w="4010284" h="5327672">
                <a:moveTo>
                  <a:pt x="0" y="0"/>
                </a:moveTo>
                <a:lnTo>
                  <a:pt x="4010284" y="0"/>
                </a:lnTo>
                <a:lnTo>
                  <a:pt x="4010284" y="5327672"/>
                </a:lnTo>
                <a:lnTo>
                  <a:pt x="0" y="53276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-990270" y="2057400"/>
            <a:ext cx="8105536" cy="82296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5701200" y="381635"/>
            <a:ext cx="2140267" cy="647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79"/>
              </a:lnSpc>
              <a:spcBef>
                <a:spcPct val="0"/>
              </a:spcBef>
            </a:pPr>
            <a:r>
              <a:rPr lang="en-US" sz="3699" b="1">
                <a:solidFill>
                  <a:srgbClr val="331C2C"/>
                </a:solidFill>
                <a:latin typeface="Cooper BT Bold"/>
                <a:ea typeface="Cooper BT Bold"/>
                <a:cs typeface="Cooper BT Bold"/>
                <a:sym typeface="Cooper BT Bold"/>
              </a:rPr>
              <a:t>D.Majore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0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343731" y="895350"/>
            <a:ext cx="14757496" cy="1170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20"/>
              </a:lnSpc>
            </a:pPr>
            <a:r>
              <a:rPr lang="en-US" sz="6800" b="1">
                <a:solidFill>
                  <a:srgbClr val="331C2C"/>
                </a:solidFill>
                <a:latin typeface="Cooper BT Bold"/>
                <a:ea typeface="Cooper BT Bold"/>
                <a:cs typeface="Cooper BT Bold"/>
                <a:sym typeface="Cooper BT Bold"/>
              </a:rPr>
              <a:t>IEGUVĀM AKREDITĀCIJU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2254315" y="4757243"/>
            <a:ext cx="5331489" cy="2297269"/>
            <a:chOff x="0" y="0"/>
            <a:chExt cx="1404178" cy="60504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404178" cy="605042"/>
            </a:xfrm>
            <a:custGeom>
              <a:avLst/>
              <a:gdLst/>
              <a:ahLst/>
              <a:cxnLst/>
              <a:rect l="l" t="t" r="r" b="b"/>
              <a:pathLst>
                <a:path w="1404178" h="605042">
                  <a:moveTo>
                    <a:pt x="74058" y="0"/>
                  </a:moveTo>
                  <a:lnTo>
                    <a:pt x="1330120" y="0"/>
                  </a:lnTo>
                  <a:cubicBezTo>
                    <a:pt x="1349762" y="0"/>
                    <a:pt x="1368599" y="7802"/>
                    <a:pt x="1382487" y="21691"/>
                  </a:cubicBezTo>
                  <a:cubicBezTo>
                    <a:pt x="1396376" y="35580"/>
                    <a:pt x="1404178" y="54416"/>
                    <a:pt x="1404178" y="74058"/>
                  </a:cubicBezTo>
                  <a:lnTo>
                    <a:pt x="1404178" y="530984"/>
                  </a:lnTo>
                  <a:cubicBezTo>
                    <a:pt x="1404178" y="550626"/>
                    <a:pt x="1396376" y="569462"/>
                    <a:pt x="1382487" y="583351"/>
                  </a:cubicBezTo>
                  <a:cubicBezTo>
                    <a:pt x="1368599" y="597239"/>
                    <a:pt x="1349762" y="605042"/>
                    <a:pt x="1330120" y="605042"/>
                  </a:cubicBezTo>
                  <a:lnTo>
                    <a:pt x="74058" y="605042"/>
                  </a:lnTo>
                  <a:cubicBezTo>
                    <a:pt x="54416" y="605042"/>
                    <a:pt x="35580" y="597239"/>
                    <a:pt x="21691" y="583351"/>
                  </a:cubicBezTo>
                  <a:cubicBezTo>
                    <a:pt x="7802" y="569462"/>
                    <a:pt x="0" y="550626"/>
                    <a:pt x="0" y="530984"/>
                  </a:cubicBezTo>
                  <a:lnTo>
                    <a:pt x="0" y="74058"/>
                  </a:lnTo>
                  <a:cubicBezTo>
                    <a:pt x="0" y="54416"/>
                    <a:pt x="7802" y="35580"/>
                    <a:pt x="21691" y="21691"/>
                  </a:cubicBezTo>
                  <a:cubicBezTo>
                    <a:pt x="35580" y="7802"/>
                    <a:pt x="54416" y="0"/>
                    <a:pt x="74058" y="0"/>
                  </a:cubicBezTo>
                  <a:close/>
                </a:path>
              </a:pathLst>
            </a:custGeom>
            <a:solidFill>
              <a:srgbClr val="CEB3C0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404178" cy="6431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587325" y="4276910"/>
            <a:ext cx="6998479" cy="6452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87"/>
              </a:lnSpc>
            </a:pPr>
            <a:r>
              <a:rPr lang="en-US" sz="3919" b="1" dirty="0" err="1">
                <a:latin typeface="Cooper BT Bold"/>
                <a:ea typeface="Cooper BT Bold"/>
                <a:cs typeface="Cooper BT Bold"/>
                <a:sym typeface="Cooper BT Bold"/>
              </a:rPr>
              <a:t>Akreditācijas</a:t>
            </a:r>
            <a:r>
              <a:rPr lang="en-US" sz="3919" b="1" dirty="0">
                <a:latin typeface="Cooper BT Bold"/>
                <a:ea typeface="Cooper BT Bold"/>
                <a:cs typeface="Cooper BT Bold"/>
                <a:sym typeface="Cooper BT Bold"/>
              </a:rPr>
              <a:t> </a:t>
            </a:r>
            <a:r>
              <a:rPr lang="en-US" sz="3919" b="1" dirty="0" err="1">
                <a:latin typeface="Cooper BT Bold"/>
                <a:ea typeface="Cooper BT Bold"/>
                <a:cs typeface="Cooper BT Bold"/>
                <a:sym typeface="Cooper BT Bold"/>
              </a:rPr>
              <a:t>priekšrocības</a:t>
            </a:r>
            <a:endParaRPr lang="en-US" sz="3919" b="1" dirty="0">
              <a:latin typeface="Cooper BT Bold"/>
              <a:ea typeface="Cooper BT Bold"/>
              <a:cs typeface="Cooper BT Bold"/>
              <a:sym typeface="Cooper BT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2254315" y="5444215"/>
            <a:ext cx="6062846" cy="11478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13166" lvl="1" indent="-356583" algn="l">
              <a:lnSpc>
                <a:spcPts val="4624"/>
              </a:lnSpc>
              <a:buFont typeface="Arial"/>
              <a:buChar char="•"/>
            </a:pPr>
            <a:r>
              <a:rPr lang="en-US" sz="3303" b="1">
                <a:solidFill>
                  <a:srgbClr val="331C2C"/>
                </a:solidFill>
                <a:latin typeface="Cooper BT Bold"/>
                <a:ea typeface="Cooper BT Bold"/>
                <a:cs typeface="Cooper BT Bold"/>
                <a:sym typeface="Cooper BT Bold"/>
              </a:rPr>
              <a:t>Stabils finansējums</a:t>
            </a:r>
          </a:p>
          <a:p>
            <a:pPr marL="713166" lvl="1" indent="-356583" algn="l">
              <a:lnSpc>
                <a:spcPts val="4624"/>
              </a:lnSpc>
              <a:buFont typeface="Arial"/>
              <a:buChar char="•"/>
            </a:pPr>
            <a:r>
              <a:rPr lang="en-US" sz="3303" b="1">
                <a:solidFill>
                  <a:srgbClr val="331C2C"/>
                </a:solidFill>
                <a:latin typeface="Cooper BT Bold"/>
                <a:ea typeface="Cooper BT Bold"/>
                <a:cs typeface="Cooper BT Bold"/>
                <a:sym typeface="Cooper BT Bold"/>
              </a:rPr>
              <a:t>Izaugsmes iespējas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9086011" y="3676617"/>
            <a:ext cx="7423416" cy="6004440"/>
            <a:chOff x="0" y="0"/>
            <a:chExt cx="1955138" cy="158141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955138" cy="1581416"/>
            </a:xfrm>
            <a:custGeom>
              <a:avLst/>
              <a:gdLst/>
              <a:ahLst/>
              <a:cxnLst/>
              <a:rect l="l" t="t" r="r" b="b"/>
              <a:pathLst>
                <a:path w="1955138" h="1581416">
                  <a:moveTo>
                    <a:pt x="53188" y="0"/>
                  </a:moveTo>
                  <a:lnTo>
                    <a:pt x="1901950" y="0"/>
                  </a:lnTo>
                  <a:cubicBezTo>
                    <a:pt x="1916057" y="0"/>
                    <a:pt x="1929585" y="5604"/>
                    <a:pt x="1939560" y="15578"/>
                  </a:cubicBezTo>
                  <a:cubicBezTo>
                    <a:pt x="1949535" y="25553"/>
                    <a:pt x="1955138" y="39082"/>
                    <a:pt x="1955138" y="53188"/>
                  </a:cubicBezTo>
                  <a:lnTo>
                    <a:pt x="1955138" y="1528228"/>
                  </a:lnTo>
                  <a:cubicBezTo>
                    <a:pt x="1955138" y="1542334"/>
                    <a:pt x="1949535" y="1555863"/>
                    <a:pt x="1939560" y="1565838"/>
                  </a:cubicBezTo>
                  <a:cubicBezTo>
                    <a:pt x="1929585" y="1575813"/>
                    <a:pt x="1916057" y="1581416"/>
                    <a:pt x="1901950" y="1581416"/>
                  </a:cubicBezTo>
                  <a:lnTo>
                    <a:pt x="53188" y="1581416"/>
                  </a:lnTo>
                  <a:cubicBezTo>
                    <a:pt x="39082" y="1581416"/>
                    <a:pt x="25553" y="1575813"/>
                    <a:pt x="15578" y="1565838"/>
                  </a:cubicBezTo>
                  <a:cubicBezTo>
                    <a:pt x="5604" y="1555863"/>
                    <a:pt x="0" y="1542334"/>
                    <a:pt x="0" y="1528228"/>
                  </a:cubicBezTo>
                  <a:lnTo>
                    <a:pt x="0" y="53188"/>
                  </a:lnTo>
                  <a:cubicBezTo>
                    <a:pt x="0" y="39082"/>
                    <a:pt x="5604" y="25553"/>
                    <a:pt x="15578" y="15578"/>
                  </a:cubicBezTo>
                  <a:cubicBezTo>
                    <a:pt x="25553" y="5604"/>
                    <a:pt x="39082" y="0"/>
                    <a:pt x="53188" y="0"/>
                  </a:cubicBezTo>
                  <a:close/>
                </a:path>
              </a:pathLst>
            </a:custGeom>
            <a:solidFill>
              <a:srgbClr val="CEB3C0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1955138" cy="16195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dirty="0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9144000" y="3230139"/>
            <a:ext cx="6590020" cy="6452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87"/>
              </a:lnSpc>
            </a:pPr>
            <a:r>
              <a:rPr lang="en-US" sz="3919" b="1" dirty="0" err="1">
                <a:latin typeface="Cooper BT Bold"/>
                <a:ea typeface="Cooper BT Bold"/>
                <a:cs typeface="Cooper BT Bold"/>
                <a:sym typeface="Cooper BT Bold"/>
              </a:rPr>
              <a:t>Mērķi</a:t>
            </a:r>
            <a:endParaRPr lang="en-US" sz="3919" b="1" dirty="0">
              <a:latin typeface="Cooper BT Bold"/>
              <a:ea typeface="Cooper BT Bold"/>
              <a:cs typeface="Cooper BT Bold"/>
              <a:sym typeface="Cooper BT 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8861441" y="4139249"/>
            <a:ext cx="7443429" cy="52635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41000" lvl="1" indent="-270500" algn="l">
              <a:lnSpc>
                <a:spcPts val="3508"/>
              </a:lnSpc>
              <a:buFont typeface="Arial"/>
              <a:buChar char="•"/>
            </a:pPr>
            <a:r>
              <a:rPr lang="en-US" sz="2505" b="1">
                <a:solidFill>
                  <a:srgbClr val="331C2C"/>
                </a:solidFill>
                <a:latin typeface="Cooper BT Bold"/>
                <a:ea typeface="Cooper BT Bold"/>
                <a:cs typeface="Cooper BT Bold"/>
                <a:sym typeface="Cooper BT Bold"/>
              </a:rPr>
              <a:t>Vispusīga, inovatīva senioru izglītība Latvijā, izmantojot labākās andragoģijas metodes</a:t>
            </a:r>
          </a:p>
          <a:p>
            <a:pPr marL="541000" lvl="1" indent="-270500" algn="l">
              <a:lnSpc>
                <a:spcPts val="3508"/>
              </a:lnSpc>
              <a:buFont typeface="Arial"/>
              <a:buChar char="•"/>
            </a:pPr>
            <a:r>
              <a:rPr lang="en-US" sz="2505" b="1">
                <a:solidFill>
                  <a:srgbClr val="331C2C"/>
                </a:solidFill>
                <a:latin typeface="Cooper BT Bold"/>
                <a:ea typeface="Cooper BT Bold"/>
                <a:cs typeface="Cooper BT Bold"/>
                <a:sym typeface="Cooper BT Bold"/>
              </a:rPr>
              <a:t>Valodas mācību metodikas uzlabošana pieaugušajiem izglītojamajiem un pasniedzējiem un kultūrizglītības elementu iekļaušana mācību programmās</a:t>
            </a:r>
          </a:p>
          <a:p>
            <a:pPr marL="541000" lvl="1" indent="-270500" algn="l">
              <a:lnSpc>
                <a:spcPts val="3508"/>
              </a:lnSpc>
              <a:buFont typeface="Arial"/>
              <a:buChar char="•"/>
            </a:pPr>
            <a:r>
              <a:rPr lang="en-US" sz="2505" b="1">
                <a:solidFill>
                  <a:srgbClr val="331C2C"/>
                </a:solidFill>
                <a:latin typeface="Cooper BT Bold"/>
                <a:ea typeface="Cooper BT Bold"/>
                <a:cs typeface="Cooper BT Bold"/>
                <a:sym typeface="Cooper BT Bold"/>
              </a:rPr>
              <a:t>Labbūtības un relaksācijas programmu izstrāde sasaistē ar āra un vides izglītību senioru auditorijai un metodiku apguve pasniedzējiem</a:t>
            </a:r>
          </a:p>
          <a:p>
            <a:pPr marL="541000" lvl="1" indent="-270500" algn="l">
              <a:lnSpc>
                <a:spcPts val="3508"/>
              </a:lnSpc>
              <a:buFont typeface="Arial"/>
              <a:buChar char="•"/>
            </a:pPr>
            <a:r>
              <a:rPr lang="en-US" sz="2505" b="1">
                <a:solidFill>
                  <a:srgbClr val="331C2C"/>
                </a:solidFill>
                <a:latin typeface="Cooper BT Bold"/>
                <a:ea typeface="Cooper BT Bold"/>
                <a:cs typeface="Cooper BT Bold"/>
                <a:sym typeface="Cooper BT Bold"/>
              </a:rPr>
              <a:t>Digitālās prasmes ikvienam mūža garumā</a:t>
            </a:r>
          </a:p>
        </p:txBody>
      </p:sp>
      <p:sp>
        <p:nvSpPr>
          <p:cNvPr id="13" name="Freeform 13"/>
          <p:cNvSpPr/>
          <p:nvPr/>
        </p:nvSpPr>
        <p:spPr>
          <a:xfrm rot="10659771">
            <a:off x="16939064" y="7804610"/>
            <a:ext cx="3371126" cy="4478549"/>
          </a:xfrm>
          <a:custGeom>
            <a:avLst/>
            <a:gdLst/>
            <a:ahLst/>
            <a:cxnLst/>
            <a:rect l="l" t="t" r="r" b="b"/>
            <a:pathLst>
              <a:path w="3371126" h="4478549">
                <a:moveTo>
                  <a:pt x="0" y="0"/>
                </a:moveTo>
                <a:lnTo>
                  <a:pt x="3371126" y="0"/>
                </a:lnTo>
                <a:lnTo>
                  <a:pt x="3371126" y="4478549"/>
                </a:lnTo>
                <a:lnTo>
                  <a:pt x="0" y="44785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4" name="Group 14"/>
          <p:cNvGrpSpPr/>
          <p:nvPr/>
        </p:nvGrpSpPr>
        <p:grpSpPr>
          <a:xfrm>
            <a:off x="16496660" y="8470436"/>
            <a:ext cx="1159060" cy="1159060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EB3C0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 rot="-10690362">
            <a:off x="14516937" y="-1346836"/>
            <a:ext cx="4134546" cy="4890324"/>
          </a:xfrm>
          <a:custGeom>
            <a:avLst/>
            <a:gdLst/>
            <a:ahLst/>
            <a:cxnLst/>
            <a:rect l="l" t="t" r="r" b="b"/>
            <a:pathLst>
              <a:path w="4134546" h="4890324">
                <a:moveTo>
                  <a:pt x="0" y="0"/>
                </a:moveTo>
                <a:lnTo>
                  <a:pt x="4134546" y="0"/>
                </a:lnTo>
                <a:lnTo>
                  <a:pt x="4134546" y="4890323"/>
                </a:lnTo>
                <a:lnTo>
                  <a:pt x="0" y="489032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-1889093" y="-1787536"/>
            <a:ext cx="3105152" cy="4125202"/>
          </a:xfrm>
          <a:custGeom>
            <a:avLst/>
            <a:gdLst/>
            <a:ahLst/>
            <a:cxnLst/>
            <a:rect l="l" t="t" r="r" b="b"/>
            <a:pathLst>
              <a:path w="3105152" h="4125202">
                <a:moveTo>
                  <a:pt x="0" y="0"/>
                </a:moveTo>
                <a:lnTo>
                  <a:pt x="3105152" y="0"/>
                </a:lnTo>
                <a:lnTo>
                  <a:pt x="3105152" y="4125202"/>
                </a:lnTo>
                <a:lnTo>
                  <a:pt x="0" y="41252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 rot="665646">
            <a:off x="-607849" y="7151772"/>
            <a:ext cx="4135775" cy="4891777"/>
          </a:xfrm>
          <a:custGeom>
            <a:avLst/>
            <a:gdLst/>
            <a:ahLst/>
            <a:cxnLst/>
            <a:rect l="l" t="t" r="r" b="b"/>
            <a:pathLst>
              <a:path w="4135775" h="4891777">
                <a:moveTo>
                  <a:pt x="0" y="0"/>
                </a:moveTo>
                <a:lnTo>
                  <a:pt x="4135775" y="0"/>
                </a:lnTo>
                <a:lnTo>
                  <a:pt x="4135775" y="4891776"/>
                </a:lnTo>
                <a:lnTo>
                  <a:pt x="0" y="48917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3313842" y="2261466"/>
            <a:ext cx="10817275" cy="605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27"/>
              </a:lnSpc>
              <a:spcBef>
                <a:spcPct val="0"/>
              </a:spcBef>
            </a:pPr>
            <a:r>
              <a:rPr lang="en-US" sz="3519">
                <a:solidFill>
                  <a:srgbClr val="000000"/>
                </a:solidFill>
                <a:latin typeface="Alice Bold"/>
                <a:ea typeface="Alice Bold"/>
                <a:cs typeface="Alice Bold"/>
                <a:sym typeface="Alice Bold"/>
              </a:rPr>
              <a:t>2024. gada 1. februārī ieguvām Erasmus + akreditāciju 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0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130393" y="559384"/>
            <a:ext cx="13180039" cy="1203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 b="1">
                <a:solidFill>
                  <a:srgbClr val="331C2C"/>
                </a:solidFill>
                <a:latin typeface="Cooper BT Bold"/>
                <a:ea typeface="Cooper BT Bold"/>
                <a:cs typeface="Cooper BT Bold"/>
                <a:sym typeface="Cooper BT Bold"/>
              </a:rPr>
              <a:t>2024. GADA PROJEKTI</a:t>
            </a:r>
          </a:p>
        </p:txBody>
      </p:sp>
      <p:sp>
        <p:nvSpPr>
          <p:cNvPr id="3" name="Freeform 3"/>
          <p:cNvSpPr/>
          <p:nvPr/>
        </p:nvSpPr>
        <p:spPr>
          <a:xfrm rot="10659771">
            <a:off x="16939064" y="7804610"/>
            <a:ext cx="3371126" cy="4478549"/>
          </a:xfrm>
          <a:custGeom>
            <a:avLst/>
            <a:gdLst/>
            <a:ahLst/>
            <a:cxnLst/>
            <a:rect l="l" t="t" r="r" b="b"/>
            <a:pathLst>
              <a:path w="3371126" h="4478549">
                <a:moveTo>
                  <a:pt x="0" y="0"/>
                </a:moveTo>
                <a:lnTo>
                  <a:pt x="3371126" y="0"/>
                </a:lnTo>
                <a:lnTo>
                  <a:pt x="3371126" y="4478549"/>
                </a:lnTo>
                <a:lnTo>
                  <a:pt x="0" y="44785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6496660" y="8470436"/>
            <a:ext cx="1159060" cy="1159060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EB3C0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883240" y="1802539"/>
            <a:ext cx="12757967" cy="6259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1988" lvl="1" indent="-290994" algn="l">
              <a:lnSpc>
                <a:spcPts val="3773"/>
              </a:lnSpc>
              <a:buFont typeface="Arial"/>
              <a:buChar char="•"/>
            </a:pPr>
            <a:r>
              <a:rPr lang="en-US" sz="2695" b="1">
                <a:solidFill>
                  <a:srgbClr val="331C2C"/>
                </a:solidFill>
                <a:latin typeface="Cooper BT Bold"/>
                <a:ea typeface="Cooper BT Bold"/>
                <a:cs typeface="Cooper BT Bold"/>
                <a:sym typeface="Cooper BT Bold"/>
              </a:rPr>
              <a:t>Erasmus + KA1 projekts par inovatīvām mācību metodēm 21.gs. “Inovācijas mūsu darbā”. Projekts noslēdzās 2024. gada septembrī. Projekts Nr.2023-1-LV01-KA122-ADU-000134256</a:t>
            </a:r>
          </a:p>
          <a:p>
            <a:pPr algn="l">
              <a:lnSpc>
                <a:spcPts val="3773"/>
              </a:lnSpc>
            </a:pPr>
            <a:endParaRPr lang="en-US" sz="2695" b="1">
              <a:solidFill>
                <a:srgbClr val="331C2C"/>
              </a:solidFill>
              <a:latin typeface="Cooper BT Bold"/>
              <a:ea typeface="Cooper BT Bold"/>
              <a:cs typeface="Cooper BT Bold"/>
              <a:sym typeface="Cooper BT Bold"/>
            </a:endParaRPr>
          </a:p>
          <a:p>
            <a:pPr marL="581988" lvl="1" indent="-290994" algn="l">
              <a:lnSpc>
                <a:spcPts val="3773"/>
              </a:lnSpc>
              <a:buFont typeface="Arial"/>
              <a:buChar char="•"/>
            </a:pPr>
            <a:r>
              <a:rPr lang="en-US" sz="2695" b="1">
                <a:solidFill>
                  <a:srgbClr val="331C2C"/>
                </a:solidFill>
                <a:latin typeface="Cooper BT Bold"/>
                <a:ea typeface="Cooper BT Bold"/>
                <a:cs typeface="Cooper BT Bold"/>
                <a:sym typeface="Cooper BT Bold"/>
              </a:rPr>
              <a:t>Erasmus + KA2 projekts TETE (“Teaching English to Elderly”) sadarbībā ar Lietuvas partenriem. Pārskata periodā no janvāra līdz augustam, projekta Nr. 2023-2-LV01-KA210-ADU-000180419</a:t>
            </a:r>
          </a:p>
          <a:p>
            <a:pPr algn="l">
              <a:lnSpc>
                <a:spcPts val="3773"/>
              </a:lnSpc>
            </a:pPr>
            <a:endParaRPr lang="en-US" sz="2695" b="1">
              <a:solidFill>
                <a:srgbClr val="331C2C"/>
              </a:solidFill>
              <a:latin typeface="Cooper BT Bold"/>
              <a:ea typeface="Cooper BT Bold"/>
              <a:cs typeface="Cooper BT Bold"/>
              <a:sym typeface="Cooper BT Bold"/>
            </a:endParaRPr>
          </a:p>
          <a:p>
            <a:pPr marL="581988" lvl="1" indent="-290994" algn="l">
              <a:lnSpc>
                <a:spcPts val="3773"/>
              </a:lnSpc>
              <a:buFont typeface="Arial"/>
              <a:buChar char="•"/>
            </a:pPr>
            <a:r>
              <a:rPr lang="en-US" sz="2695" b="1">
                <a:solidFill>
                  <a:srgbClr val="331C2C"/>
                </a:solidFill>
                <a:latin typeface="Cooper BT Bold"/>
                <a:ea typeface="Cooper BT Bold"/>
                <a:cs typeface="Cooper BT Bold"/>
                <a:sym typeface="Cooper BT Bold"/>
              </a:rPr>
              <a:t>Uzskākts projekts “STABILITĀTE” Nr. 2024-1-LV01-KA121-ADU-000204150, kas noslēgsies 2025. gada augustā </a:t>
            </a:r>
          </a:p>
          <a:p>
            <a:pPr algn="l">
              <a:lnSpc>
                <a:spcPts val="3773"/>
              </a:lnSpc>
            </a:pPr>
            <a:r>
              <a:rPr lang="en-US" sz="2695" b="1">
                <a:solidFill>
                  <a:srgbClr val="331C2C"/>
                </a:solidFill>
                <a:latin typeface="Cooper BT Bold"/>
                <a:ea typeface="Cooper BT Bold"/>
                <a:cs typeface="Cooper BT Bold"/>
                <a:sym typeface="Cooper BT Bold"/>
              </a:rPr>
              <a:t>     (saskaņā ar Erasmus akreditētās biedrības mērķiem </a:t>
            </a:r>
          </a:p>
          <a:p>
            <a:pPr algn="l">
              <a:lnSpc>
                <a:spcPts val="3773"/>
              </a:lnSpc>
            </a:pPr>
            <a:r>
              <a:rPr lang="en-US" sz="2695" b="1">
                <a:solidFill>
                  <a:srgbClr val="331C2C"/>
                </a:solidFill>
                <a:latin typeface="Cooper BT Bold"/>
                <a:ea typeface="Cooper BT Bold"/>
                <a:cs typeface="Cooper BT Bold"/>
                <a:sym typeface="Cooper BT Bold"/>
              </a:rPr>
              <a:t>     un plāniem par mūžizglītības iespējām un </a:t>
            </a:r>
          </a:p>
          <a:p>
            <a:pPr algn="l">
              <a:lnSpc>
                <a:spcPts val="3773"/>
              </a:lnSpc>
            </a:pPr>
            <a:r>
              <a:rPr lang="en-US" sz="2695" b="1">
                <a:solidFill>
                  <a:srgbClr val="331C2C"/>
                </a:solidFill>
                <a:latin typeface="Cooper BT Bold"/>
                <a:ea typeface="Cooper BT Bold"/>
                <a:cs typeface="Cooper BT Bold"/>
                <a:sym typeface="Cooper BT Bold"/>
              </a:rPr>
              <a:t>     pasniedzēju kapacitātes stiprināšanu)</a:t>
            </a:r>
          </a:p>
        </p:txBody>
      </p:sp>
      <p:sp>
        <p:nvSpPr>
          <p:cNvPr id="8" name="Freeform 8"/>
          <p:cNvSpPr/>
          <p:nvPr/>
        </p:nvSpPr>
        <p:spPr>
          <a:xfrm rot="-10690362">
            <a:off x="14516937" y="-1346836"/>
            <a:ext cx="4134546" cy="4890324"/>
          </a:xfrm>
          <a:custGeom>
            <a:avLst/>
            <a:gdLst/>
            <a:ahLst/>
            <a:cxnLst/>
            <a:rect l="l" t="t" r="r" b="b"/>
            <a:pathLst>
              <a:path w="4134546" h="4890324">
                <a:moveTo>
                  <a:pt x="0" y="0"/>
                </a:moveTo>
                <a:lnTo>
                  <a:pt x="4134546" y="0"/>
                </a:lnTo>
                <a:lnTo>
                  <a:pt x="4134546" y="4890323"/>
                </a:lnTo>
                <a:lnTo>
                  <a:pt x="0" y="489032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665646">
            <a:off x="-607849" y="7151772"/>
            <a:ext cx="4135775" cy="4891777"/>
          </a:xfrm>
          <a:custGeom>
            <a:avLst/>
            <a:gdLst/>
            <a:ahLst/>
            <a:cxnLst/>
            <a:rect l="l" t="t" r="r" b="b"/>
            <a:pathLst>
              <a:path w="4135775" h="4891777">
                <a:moveTo>
                  <a:pt x="0" y="0"/>
                </a:moveTo>
                <a:lnTo>
                  <a:pt x="4135775" y="0"/>
                </a:lnTo>
                <a:lnTo>
                  <a:pt x="4135775" y="4891776"/>
                </a:lnTo>
                <a:lnTo>
                  <a:pt x="0" y="48917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-1889093" y="-1787536"/>
            <a:ext cx="3105152" cy="4125202"/>
          </a:xfrm>
          <a:custGeom>
            <a:avLst/>
            <a:gdLst/>
            <a:ahLst/>
            <a:cxnLst/>
            <a:rect l="l" t="t" r="r" b="b"/>
            <a:pathLst>
              <a:path w="3105152" h="4125202">
                <a:moveTo>
                  <a:pt x="0" y="0"/>
                </a:moveTo>
                <a:lnTo>
                  <a:pt x="3105152" y="0"/>
                </a:lnTo>
                <a:lnTo>
                  <a:pt x="3105152" y="4125202"/>
                </a:lnTo>
                <a:lnTo>
                  <a:pt x="0" y="41252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1" name="Group 11"/>
          <p:cNvGrpSpPr/>
          <p:nvPr/>
        </p:nvGrpSpPr>
        <p:grpSpPr>
          <a:xfrm>
            <a:off x="14403270" y="6059044"/>
            <a:ext cx="4716575" cy="5246370"/>
            <a:chOff x="687070" y="247650"/>
            <a:chExt cx="11148060" cy="1240028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1148060" cy="12400280"/>
            </a:xfrm>
            <a:custGeom>
              <a:avLst/>
              <a:gdLst/>
              <a:ahLst/>
              <a:cxnLst/>
              <a:rect l="l" t="t" r="r" b="b"/>
              <a:pathLst>
                <a:path w="11148060" h="12400280">
                  <a:moveTo>
                    <a:pt x="9215120" y="1497330"/>
                  </a:moveTo>
                  <a:cubicBezTo>
                    <a:pt x="8773160" y="972820"/>
                    <a:pt x="8234680" y="508000"/>
                    <a:pt x="7590790" y="252730"/>
                  </a:cubicBezTo>
                  <a:cubicBezTo>
                    <a:pt x="7132320" y="71120"/>
                    <a:pt x="6633210" y="0"/>
                    <a:pt x="6139180" y="6350"/>
                  </a:cubicBezTo>
                  <a:cubicBezTo>
                    <a:pt x="4053840" y="36830"/>
                    <a:pt x="2157730" y="1490980"/>
                    <a:pt x="1289050" y="3346450"/>
                  </a:cubicBezTo>
                  <a:cubicBezTo>
                    <a:pt x="527050" y="4977130"/>
                    <a:pt x="0" y="7792720"/>
                    <a:pt x="680720" y="9457690"/>
                  </a:cubicBezTo>
                  <a:cubicBezTo>
                    <a:pt x="1360170" y="11122660"/>
                    <a:pt x="2499360" y="12005310"/>
                    <a:pt x="4248150" y="12081510"/>
                  </a:cubicBezTo>
                  <a:cubicBezTo>
                    <a:pt x="7001510" y="12400280"/>
                    <a:pt x="9088120" y="10502900"/>
                    <a:pt x="10118090" y="8309610"/>
                  </a:cubicBezTo>
                  <a:cubicBezTo>
                    <a:pt x="11148061" y="6116320"/>
                    <a:pt x="10782300" y="3361690"/>
                    <a:pt x="9215120" y="1497330"/>
                  </a:cubicBezTo>
                  <a:close/>
                </a:path>
              </a:pathLst>
            </a:custGeom>
            <a:blipFill>
              <a:blip r:embed="rId6"/>
              <a:stretch>
                <a:fillRect t="-25833" b="-25833"/>
              </a:stretch>
            </a:blipFill>
          </p:spPr>
        </p:sp>
      </p:grpSp>
      <p:grpSp>
        <p:nvGrpSpPr>
          <p:cNvPr id="13" name="Group 13"/>
          <p:cNvGrpSpPr/>
          <p:nvPr/>
        </p:nvGrpSpPr>
        <p:grpSpPr>
          <a:xfrm>
            <a:off x="10072638" y="6059044"/>
            <a:ext cx="5450725" cy="5246370"/>
            <a:chOff x="30480" y="591820"/>
            <a:chExt cx="12736830" cy="1225931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2736830" cy="12259310"/>
            </a:xfrm>
            <a:custGeom>
              <a:avLst/>
              <a:gdLst/>
              <a:ahLst/>
              <a:cxnLst/>
              <a:rect l="l" t="t" r="r" b="b"/>
              <a:pathLst>
                <a:path w="12736830" h="12259310">
                  <a:moveTo>
                    <a:pt x="11925300" y="4271010"/>
                  </a:moveTo>
                  <a:cubicBezTo>
                    <a:pt x="10819130" y="2120900"/>
                    <a:pt x="8590280" y="544830"/>
                    <a:pt x="6215380" y="297180"/>
                  </a:cubicBezTo>
                  <a:cubicBezTo>
                    <a:pt x="4277360" y="0"/>
                    <a:pt x="3002280" y="913130"/>
                    <a:pt x="1960880" y="2170430"/>
                  </a:cubicBezTo>
                  <a:cubicBezTo>
                    <a:pt x="919480" y="3427730"/>
                    <a:pt x="365760" y="5030470"/>
                    <a:pt x="142240" y="6647180"/>
                  </a:cubicBezTo>
                  <a:cubicBezTo>
                    <a:pt x="24130" y="7500620"/>
                    <a:pt x="0" y="8406130"/>
                    <a:pt x="361950" y="9188450"/>
                  </a:cubicBezTo>
                  <a:cubicBezTo>
                    <a:pt x="820420" y="10180320"/>
                    <a:pt x="1822450" y="10811510"/>
                    <a:pt x="2842260" y="11203940"/>
                  </a:cubicBezTo>
                  <a:cubicBezTo>
                    <a:pt x="5585460" y="12259310"/>
                    <a:pt x="8953501" y="11850370"/>
                    <a:pt x="11088370" y="9828530"/>
                  </a:cubicBezTo>
                  <a:cubicBezTo>
                    <a:pt x="11756390" y="9196070"/>
                    <a:pt x="12303760" y="8403590"/>
                    <a:pt x="12499340" y="7504430"/>
                  </a:cubicBezTo>
                  <a:cubicBezTo>
                    <a:pt x="12736830" y="6413500"/>
                    <a:pt x="12435840" y="5264150"/>
                    <a:pt x="11925300" y="4271010"/>
                  </a:cubicBezTo>
                  <a:close/>
                </a:path>
              </a:pathLst>
            </a:custGeom>
            <a:blipFill>
              <a:blip r:embed="rId7"/>
              <a:stretch>
                <a:fillRect l="-4650" r="-4650"/>
              </a:stretch>
            </a:blipFill>
          </p:spPr>
        </p:sp>
      </p:grpSp>
      <p:grpSp>
        <p:nvGrpSpPr>
          <p:cNvPr id="15" name="Group 15"/>
          <p:cNvGrpSpPr/>
          <p:nvPr/>
        </p:nvGrpSpPr>
        <p:grpSpPr>
          <a:xfrm>
            <a:off x="13873475" y="2337666"/>
            <a:ext cx="5246370" cy="5246370"/>
            <a:chOff x="0" y="0"/>
            <a:chExt cx="12700000" cy="12700000"/>
          </a:xfrm>
        </p:grpSpPr>
        <p:sp>
          <p:nvSpPr>
            <p:cNvPr id="16" name="Freeform 16"/>
            <p:cNvSpPr/>
            <p:nvPr/>
          </p:nvSpPr>
          <p:spPr>
            <a:xfrm>
              <a:off x="-11430" y="857250"/>
              <a:ext cx="13009880" cy="11644630"/>
            </a:xfrm>
            <a:custGeom>
              <a:avLst/>
              <a:gdLst/>
              <a:ahLst/>
              <a:cxnLst/>
              <a:rect l="l" t="t" r="r" b="b"/>
              <a:pathLst>
                <a:path w="13009880" h="11644630">
                  <a:moveTo>
                    <a:pt x="10152380" y="938530"/>
                  </a:moveTo>
                  <a:cubicBezTo>
                    <a:pt x="8962390" y="189230"/>
                    <a:pt x="8643620" y="154940"/>
                    <a:pt x="7245350" y="0"/>
                  </a:cubicBezTo>
                  <a:cubicBezTo>
                    <a:pt x="4039870" y="38100"/>
                    <a:pt x="1441450" y="1889760"/>
                    <a:pt x="435610" y="4933950"/>
                  </a:cubicBezTo>
                  <a:cubicBezTo>
                    <a:pt x="91440" y="5975350"/>
                    <a:pt x="0" y="7139940"/>
                    <a:pt x="403860" y="8159750"/>
                  </a:cubicBezTo>
                  <a:cubicBezTo>
                    <a:pt x="934720" y="9499600"/>
                    <a:pt x="2254250" y="10407650"/>
                    <a:pt x="3648710" y="10773410"/>
                  </a:cubicBezTo>
                  <a:cubicBezTo>
                    <a:pt x="5043170" y="11140440"/>
                    <a:pt x="6578600" y="11644630"/>
                    <a:pt x="8008620" y="11470640"/>
                  </a:cubicBezTo>
                  <a:cubicBezTo>
                    <a:pt x="9123680" y="11334750"/>
                    <a:pt x="10237470" y="10519410"/>
                    <a:pt x="11071860" y="9767570"/>
                  </a:cubicBezTo>
                  <a:cubicBezTo>
                    <a:pt x="11625580" y="9268460"/>
                    <a:pt x="11971020" y="8576310"/>
                    <a:pt x="12202160" y="7867650"/>
                  </a:cubicBezTo>
                  <a:cubicBezTo>
                    <a:pt x="13009880" y="5401310"/>
                    <a:pt x="12348210" y="2322830"/>
                    <a:pt x="10152380" y="938530"/>
                  </a:cubicBezTo>
                  <a:close/>
                </a:path>
              </a:pathLst>
            </a:custGeom>
            <a:blipFill>
              <a:blip r:embed="rId8"/>
              <a:stretch>
                <a:fillRect l="-28161" r="-28161"/>
              </a:stretch>
            </a:blipFill>
          </p:spPr>
        </p:sp>
      </p:grpSp>
      <p:grpSp>
        <p:nvGrpSpPr>
          <p:cNvPr id="17" name="Group 17"/>
          <p:cNvGrpSpPr/>
          <p:nvPr/>
        </p:nvGrpSpPr>
        <p:grpSpPr>
          <a:xfrm>
            <a:off x="14138372" y="-384283"/>
            <a:ext cx="4716575" cy="5246370"/>
            <a:chOff x="687070" y="247650"/>
            <a:chExt cx="11148060" cy="1240028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1148060" cy="12400280"/>
            </a:xfrm>
            <a:custGeom>
              <a:avLst/>
              <a:gdLst/>
              <a:ahLst/>
              <a:cxnLst/>
              <a:rect l="l" t="t" r="r" b="b"/>
              <a:pathLst>
                <a:path w="11148060" h="12400280">
                  <a:moveTo>
                    <a:pt x="9215120" y="1497330"/>
                  </a:moveTo>
                  <a:cubicBezTo>
                    <a:pt x="8773160" y="972820"/>
                    <a:pt x="8234680" y="508000"/>
                    <a:pt x="7590790" y="252730"/>
                  </a:cubicBezTo>
                  <a:cubicBezTo>
                    <a:pt x="7132320" y="71120"/>
                    <a:pt x="6633210" y="0"/>
                    <a:pt x="6139180" y="6350"/>
                  </a:cubicBezTo>
                  <a:cubicBezTo>
                    <a:pt x="4053840" y="36830"/>
                    <a:pt x="2157730" y="1490980"/>
                    <a:pt x="1289050" y="3346450"/>
                  </a:cubicBezTo>
                  <a:cubicBezTo>
                    <a:pt x="527050" y="4977130"/>
                    <a:pt x="0" y="7792720"/>
                    <a:pt x="680720" y="9457690"/>
                  </a:cubicBezTo>
                  <a:cubicBezTo>
                    <a:pt x="1360170" y="11122660"/>
                    <a:pt x="2499360" y="12005310"/>
                    <a:pt x="4248150" y="12081510"/>
                  </a:cubicBezTo>
                  <a:cubicBezTo>
                    <a:pt x="7001510" y="12400280"/>
                    <a:pt x="9088120" y="10502900"/>
                    <a:pt x="10118090" y="8309610"/>
                  </a:cubicBezTo>
                  <a:cubicBezTo>
                    <a:pt x="11148061" y="6116320"/>
                    <a:pt x="10782300" y="3361690"/>
                    <a:pt x="9215120" y="1497330"/>
                  </a:cubicBezTo>
                  <a:close/>
                </a:path>
              </a:pathLst>
            </a:custGeom>
            <a:blipFill>
              <a:blip r:embed="rId9"/>
              <a:stretch>
                <a:fillRect t="-25833" b="-25833"/>
              </a:stretch>
            </a:blipFill>
          </p:spPr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0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553980" y="895350"/>
            <a:ext cx="13180039" cy="1203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 b="1">
                <a:solidFill>
                  <a:srgbClr val="331C2C"/>
                </a:solidFill>
                <a:latin typeface="Cooper BT Bold"/>
                <a:ea typeface="Cooper BT Bold"/>
                <a:cs typeface="Cooper BT Bold"/>
                <a:sym typeface="Cooper BT Bold"/>
              </a:rPr>
              <a:t>INOVĀCIJAS MŪSU DARBĀ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320888" y="2806078"/>
            <a:ext cx="9233271" cy="52226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92"/>
              </a:lnSpc>
            </a:pPr>
            <a:r>
              <a:rPr lang="en-US" sz="3709" b="1">
                <a:solidFill>
                  <a:srgbClr val="331C2C"/>
                </a:solidFill>
                <a:latin typeface="Cooper BT Bold"/>
                <a:ea typeface="Cooper BT Bold"/>
                <a:cs typeface="Cooper BT Bold"/>
                <a:sym typeface="Cooper BT Bold"/>
              </a:rPr>
              <a:t>Projekta mērķis: Apgūt Stāstu stāstīšanas metodiku kā valodu mācīšanas metodi, papildināt zināšanas ar inovatīvām 21. gadsimta mācīšanas un mācīšanās metodoloģijām valodu mācīšanas jomā. Apgūt vēstures un vietējās kultūras mācīšanas metodes.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1054497" y="4910905"/>
            <a:ext cx="6450970" cy="2297269"/>
            <a:chOff x="0" y="0"/>
            <a:chExt cx="1699021" cy="60504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699021" cy="605042"/>
            </a:xfrm>
            <a:custGeom>
              <a:avLst/>
              <a:gdLst/>
              <a:ahLst/>
              <a:cxnLst/>
              <a:rect l="l" t="t" r="r" b="b"/>
              <a:pathLst>
                <a:path w="1699021" h="605042">
                  <a:moveTo>
                    <a:pt x="61206" y="0"/>
                  </a:moveTo>
                  <a:lnTo>
                    <a:pt x="1637815" y="0"/>
                  </a:lnTo>
                  <a:cubicBezTo>
                    <a:pt x="1654047" y="0"/>
                    <a:pt x="1669616" y="6448"/>
                    <a:pt x="1681094" y="17927"/>
                  </a:cubicBezTo>
                  <a:cubicBezTo>
                    <a:pt x="1692572" y="29405"/>
                    <a:pt x="1699021" y="44973"/>
                    <a:pt x="1699021" y="61206"/>
                  </a:cubicBezTo>
                  <a:lnTo>
                    <a:pt x="1699021" y="543836"/>
                  </a:lnTo>
                  <a:cubicBezTo>
                    <a:pt x="1699021" y="577639"/>
                    <a:pt x="1671618" y="605042"/>
                    <a:pt x="1637815" y="605042"/>
                  </a:cubicBezTo>
                  <a:lnTo>
                    <a:pt x="61206" y="605042"/>
                  </a:lnTo>
                  <a:cubicBezTo>
                    <a:pt x="44973" y="605042"/>
                    <a:pt x="29405" y="598593"/>
                    <a:pt x="17927" y="587115"/>
                  </a:cubicBezTo>
                  <a:cubicBezTo>
                    <a:pt x="6448" y="575637"/>
                    <a:pt x="0" y="560069"/>
                    <a:pt x="0" y="543836"/>
                  </a:cubicBezTo>
                  <a:lnTo>
                    <a:pt x="0" y="61206"/>
                  </a:lnTo>
                  <a:cubicBezTo>
                    <a:pt x="0" y="44973"/>
                    <a:pt x="6448" y="29405"/>
                    <a:pt x="17927" y="17927"/>
                  </a:cubicBezTo>
                  <a:cubicBezTo>
                    <a:pt x="29405" y="6448"/>
                    <a:pt x="44973" y="0"/>
                    <a:pt x="61206" y="0"/>
                  </a:cubicBezTo>
                  <a:close/>
                </a:path>
              </a:pathLst>
            </a:custGeom>
            <a:solidFill>
              <a:srgbClr val="CEB3C0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1699021" cy="6431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0735696" y="4463652"/>
            <a:ext cx="6590020" cy="6452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87"/>
              </a:lnSpc>
            </a:pPr>
            <a:r>
              <a:rPr lang="en-US" sz="3919" b="1" dirty="0" err="1">
                <a:latin typeface="Cooper BT Bold"/>
                <a:ea typeface="Cooper BT Bold"/>
                <a:cs typeface="Cooper BT Bold"/>
                <a:sym typeface="Cooper BT Bold"/>
              </a:rPr>
              <a:t>Mobilitātes</a:t>
            </a:r>
            <a:endParaRPr lang="en-US" sz="3919" b="1" dirty="0">
              <a:latin typeface="Cooper BT Bold"/>
              <a:ea typeface="Cooper BT Bold"/>
              <a:cs typeface="Cooper BT Bold"/>
              <a:sym typeface="Cooper BT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1578715" y="5524141"/>
            <a:ext cx="5497475" cy="15526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6662" lvl="1" indent="-323331" algn="l">
              <a:lnSpc>
                <a:spcPts val="4193"/>
              </a:lnSpc>
              <a:buFont typeface="Arial"/>
              <a:buChar char="•"/>
            </a:pPr>
            <a:r>
              <a:rPr lang="en-US" sz="2995" b="1">
                <a:solidFill>
                  <a:srgbClr val="331C2C"/>
                </a:solidFill>
                <a:latin typeface="Cooper BT Bold"/>
                <a:ea typeface="Cooper BT Bold"/>
                <a:cs typeface="Cooper BT Bold"/>
                <a:sym typeface="Cooper BT Bold"/>
              </a:rPr>
              <a:t>Grieķija, Korfu</a:t>
            </a:r>
          </a:p>
          <a:p>
            <a:pPr marL="646662" lvl="1" indent="-323331" algn="l">
              <a:lnSpc>
                <a:spcPts val="4193"/>
              </a:lnSpc>
              <a:buFont typeface="Arial"/>
              <a:buChar char="•"/>
            </a:pPr>
            <a:r>
              <a:rPr lang="en-US" sz="2995" b="1">
                <a:solidFill>
                  <a:srgbClr val="331C2C"/>
                </a:solidFill>
                <a:latin typeface="Cooper BT Bold"/>
                <a:ea typeface="Cooper BT Bold"/>
                <a:cs typeface="Cooper BT Bold"/>
                <a:sym typeface="Cooper BT Bold"/>
              </a:rPr>
              <a:t>Turcija, Antālija</a:t>
            </a:r>
          </a:p>
          <a:p>
            <a:pPr marL="646662" lvl="1" indent="-323331" algn="l">
              <a:lnSpc>
                <a:spcPts val="4193"/>
              </a:lnSpc>
              <a:buFont typeface="Arial"/>
              <a:buChar char="•"/>
            </a:pPr>
            <a:r>
              <a:rPr lang="en-US" sz="2995" b="1">
                <a:solidFill>
                  <a:srgbClr val="331C2C"/>
                </a:solidFill>
                <a:latin typeface="Cooper BT Bold"/>
                <a:ea typeface="Cooper BT Bold"/>
                <a:cs typeface="Cooper BT Bold"/>
                <a:sym typeface="Cooper BT Bold"/>
              </a:rPr>
              <a:t>Spānija, Madride </a:t>
            </a:r>
          </a:p>
        </p:txBody>
      </p:sp>
      <p:sp>
        <p:nvSpPr>
          <p:cNvPr id="9" name="Freeform 9"/>
          <p:cNvSpPr/>
          <p:nvPr/>
        </p:nvSpPr>
        <p:spPr>
          <a:xfrm rot="10659771">
            <a:off x="16939064" y="7804610"/>
            <a:ext cx="3371126" cy="4478549"/>
          </a:xfrm>
          <a:custGeom>
            <a:avLst/>
            <a:gdLst/>
            <a:ahLst/>
            <a:cxnLst/>
            <a:rect l="l" t="t" r="r" b="b"/>
            <a:pathLst>
              <a:path w="3371126" h="4478549">
                <a:moveTo>
                  <a:pt x="0" y="0"/>
                </a:moveTo>
                <a:lnTo>
                  <a:pt x="3371126" y="0"/>
                </a:lnTo>
                <a:lnTo>
                  <a:pt x="3371126" y="4478549"/>
                </a:lnTo>
                <a:lnTo>
                  <a:pt x="0" y="44785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16496660" y="8470436"/>
            <a:ext cx="1159060" cy="1159060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EB3C0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 rot="-10690362">
            <a:off x="14516937" y="-1346836"/>
            <a:ext cx="4134546" cy="4890324"/>
          </a:xfrm>
          <a:custGeom>
            <a:avLst/>
            <a:gdLst/>
            <a:ahLst/>
            <a:cxnLst/>
            <a:rect l="l" t="t" r="r" b="b"/>
            <a:pathLst>
              <a:path w="4134546" h="4890324">
                <a:moveTo>
                  <a:pt x="0" y="0"/>
                </a:moveTo>
                <a:lnTo>
                  <a:pt x="4134546" y="0"/>
                </a:lnTo>
                <a:lnTo>
                  <a:pt x="4134546" y="4890323"/>
                </a:lnTo>
                <a:lnTo>
                  <a:pt x="0" y="489032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-1889093" y="-1787536"/>
            <a:ext cx="3105152" cy="4125202"/>
          </a:xfrm>
          <a:custGeom>
            <a:avLst/>
            <a:gdLst/>
            <a:ahLst/>
            <a:cxnLst/>
            <a:rect l="l" t="t" r="r" b="b"/>
            <a:pathLst>
              <a:path w="3105152" h="4125202">
                <a:moveTo>
                  <a:pt x="0" y="0"/>
                </a:moveTo>
                <a:lnTo>
                  <a:pt x="3105152" y="0"/>
                </a:lnTo>
                <a:lnTo>
                  <a:pt x="3105152" y="4125202"/>
                </a:lnTo>
                <a:lnTo>
                  <a:pt x="0" y="41252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 rot="665646">
            <a:off x="-607849" y="7151772"/>
            <a:ext cx="4135775" cy="4891777"/>
          </a:xfrm>
          <a:custGeom>
            <a:avLst/>
            <a:gdLst/>
            <a:ahLst/>
            <a:cxnLst/>
            <a:rect l="l" t="t" r="r" b="b"/>
            <a:pathLst>
              <a:path w="4135775" h="4891777">
                <a:moveTo>
                  <a:pt x="0" y="0"/>
                </a:moveTo>
                <a:lnTo>
                  <a:pt x="4135775" y="0"/>
                </a:lnTo>
                <a:lnTo>
                  <a:pt x="4135775" y="4891776"/>
                </a:lnTo>
                <a:lnTo>
                  <a:pt x="0" y="48917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0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946009" y="5759560"/>
            <a:ext cx="5903140" cy="2719332"/>
            <a:chOff x="0" y="0"/>
            <a:chExt cx="7870854" cy="3625776"/>
          </a:xfrm>
        </p:grpSpPr>
        <p:grpSp>
          <p:nvGrpSpPr>
            <p:cNvPr id="3" name="Group 3"/>
            <p:cNvGrpSpPr/>
            <p:nvPr/>
          </p:nvGrpSpPr>
          <p:grpSpPr>
            <a:xfrm>
              <a:off x="142400" y="685370"/>
              <a:ext cx="7728454" cy="2940406"/>
              <a:chOff x="0" y="0"/>
              <a:chExt cx="1751844" cy="666515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1751844" cy="666515"/>
              </a:xfrm>
              <a:custGeom>
                <a:avLst/>
                <a:gdLst/>
                <a:ahLst/>
                <a:cxnLst/>
                <a:rect l="l" t="t" r="r" b="b"/>
                <a:pathLst>
                  <a:path w="1751844" h="666515">
                    <a:moveTo>
                      <a:pt x="59360" y="0"/>
                    </a:moveTo>
                    <a:lnTo>
                      <a:pt x="1692484" y="0"/>
                    </a:lnTo>
                    <a:cubicBezTo>
                      <a:pt x="1725268" y="0"/>
                      <a:pt x="1751844" y="26577"/>
                      <a:pt x="1751844" y="59360"/>
                    </a:cubicBezTo>
                    <a:lnTo>
                      <a:pt x="1751844" y="607155"/>
                    </a:lnTo>
                    <a:cubicBezTo>
                      <a:pt x="1751844" y="639939"/>
                      <a:pt x="1725268" y="666515"/>
                      <a:pt x="1692484" y="666515"/>
                    </a:cubicBezTo>
                    <a:lnTo>
                      <a:pt x="59360" y="666515"/>
                    </a:lnTo>
                    <a:cubicBezTo>
                      <a:pt x="26577" y="666515"/>
                      <a:pt x="0" y="639939"/>
                      <a:pt x="0" y="607155"/>
                    </a:cubicBezTo>
                    <a:lnTo>
                      <a:pt x="0" y="59360"/>
                    </a:lnTo>
                    <a:cubicBezTo>
                      <a:pt x="0" y="26577"/>
                      <a:pt x="26577" y="0"/>
                      <a:pt x="59360" y="0"/>
                    </a:cubicBezTo>
                    <a:close/>
                  </a:path>
                </a:pathLst>
              </a:custGeom>
              <a:solidFill>
                <a:srgbClr val="CEB3C0"/>
              </a:solidFill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38100"/>
                <a:ext cx="1751844" cy="70461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sp>
          <p:nvSpPr>
            <p:cNvPr id="6" name="TextBox 6"/>
            <p:cNvSpPr txBox="1"/>
            <p:nvPr/>
          </p:nvSpPr>
          <p:spPr>
            <a:xfrm>
              <a:off x="648965" y="915184"/>
              <a:ext cx="6740948" cy="18218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54"/>
                </a:lnSpc>
              </a:pPr>
              <a:r>
                <a:rPr lang="en-US" sz="2610" b="1">
                  <a:solidFill>
                    <a:srgbClr val="331C2C"/>
                  </a:solidFill>
                  <a:latin typeface="Cooper BT Bold"/>
                  <a:ea typeface="Cooper BT Bold"/>
                  <a:cs typeface="Cooper BT Bold"/>
                  <a:sym typeface="Cooper BT Bold"/>
                </a:rPr>
                <a:t>i</a:t>
              </a:r>
            </a:p>
            <a:p>
              <a:pPr algn="l">
                <a:lnSpc>
                  <a:spcPts val="3654"/>
                </a:lnSpc>
              </a:pPr>
              <a:endParaRPr lang="en-US" sz="2610" b="1">
                <a:solidFill>
                  <a:srgbClr val="331C2C"/>
                </a:solidFill>
                <a:latin typeface="Cooper BT Bold"/>
                <a:ea typeface="Cooper BT Bold"/>
                <a:cs typeface="Cooper BT Bold"/>
                <a:sym typeface="Cooper BT Bold"/>
              </a:endParaRPr>
            </a:p>
            <a:p>
              <a:pPr algn="l">
                <a:lnSpc>
                  <a:spcPts val="3654"/>
                </a:lnSpc>
              </a:pPr>
              <a:r>
                <a:rPr lang="en-US" sz="2610" b="1">
                  <a:solidFill>
                    <a:srgbClr val="331C2C"/>
                  </a:solidFill>
                  <a:latin typeface="Cooper BT Bold"/>
                  <a:ea typeface="Cooper BT Bold"/>
                  <a:cs typeface="Cooper BT Bold"/>
                  <a:sym typeface="Cooper BT Bold"/>
                </a:rPr>
                <a:t>ieteica Latvijas puse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66675"/>
              <a:ext cx="6131059" cy="15851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781"/>
                </a:lnSpc>
              </a:pPr>
              <a:r>
                <a:rPr lang="en-US" sz="3415" b="1" dirty="0" err="1">
                  <a:latin typeface="Cooper BT Bold"/>
                  <a:ea typeface="Cooper BT Bold"/>
                  <a:cs typeface="Cooper BT Bold"/>
                  <a:sym typeface="Cooper BT Bold"/>
                </a:rPr>
                <a:t>Sarunvalodas</a:t>
              </a:r>
              <a:r>
                <a:rPr lang="en-US" sz="3415" b="1" dirty="0">
                  <a:latin typeface="Cooper BT Bold"/>
                  <a:ea typeface="Cooper BT Bold"/>
                  <a:cs typeface="Cooper BT Bold"/>
                  <a:sym typeface="Cooper BT Bold"/>
                </a:rPr>
                <a:t> </a:t>
              </a:r>
              <a:r>
                <a:rPr lang="en-US" sz="3415" b="1" dirty="0" err="1">
                  <a:latin typeface="Cooper BT Bold"/>
                  <a:ea typeface="Cooper BT Bold"/>
                  <a:cs typeface="Cooper BT Bold"/>
                  <a:sym typeface="Cooper BT Bold"/>
                </a:rPr>
                <a:t>apļu</a:t>
              </a:r>
              <a:r>
                <a:rPr lang="en-US" sz="3415" b="1" dirty="0">
                  <a:latin typeface="Cooper BT Bold"/>
                  <a:ea typeface="Cooper BT Bold"/>
                  <a:cs typeface="Cooper BT Bold"/>
                  <a:sym typeface="Cooper BT Bold"/>
                </a:rPr>
                <a:t> </a:t>
              </a:r>
              <a:r>
                <a:rPr lang="en-US" sz="3415" b="1" dirty="0" err="1">
                  <a:latin typeface="Cooper BT Bold"/>
                  <a:ea typeface="Cooper BT Bold"/>
                  <a:cs typeface="Cooper BT Bold"/>
                  <a:sym typeface="Cooper BT Bold"/>
                </a:rPr>
                <a:t>metodi</a:t>
              </a:r>
              <a:endParaRPr lang="en-US" sz="3415" b="1" dirty="0">
                <a:latin typeface="Cooper BT Bold"/>
                <a:ea typeface="Cooper BT Bold"/>
                <a:cs typeface="Cooper BT Bold"/>
                <a:sym typeface="Cooper BT Bold"/>
              </a:endParaRP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5098163" y="4824669"/>
            <a:ext cx="5560995" cy="2549993"/>
            <a:chOff x="0" y="0"/>
            <a:chExt cx="7414660" cy="3399991"/>
          </a:xfrm>
        </p:grpSpPr>
        <p:grpSp>
          <p:nvGrpSpPr>
            <p:cNvPr id="9" name="Group 9"/>
            <p:cNvGrpSpPr/>
            <p:nvPr/>
          </p:nvGrpSpPr>
          <p:grpSpPr>
            <a:xfrm>
              <a:off x="134146" y="630010"/>
              <a:ext cx="7280513" cy="2769980"/>
              <a:chOff x="0" y="0"/>
              <a:chExt cx="1751844" cy="666515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1751844" cy="666515"/>
              </a:xfrm>
              <a:custGeom>
                <a:avLst/>
                <a:gdLst/>
                <a:ahLst/>
                <a:cxnLst/>
                <a:rect l="l" t="t" r="r" b="b"/>
                <a:pathLst>
                  <a:path w="1751844" h="666515">
                    <a:moveTo>
                      <a:pt x="59360" y="0"/>
                    </a:moveTo>
                    <a:lnTo>
                      <a:pt x="1692484" y="0"/>
                    </a:lnTo>
                    <a:cubicBezTo>
                      <a:pt x="1725268" y="0"/>
                      <a:pt x="1751844" y="26577"/>
                      <a:pt x="1751844" y="59360"/>
                    </a:cubicBezTo>
                    <a:lnTo>
                      <a:pt x="1751844" y="607155"/>
                    </a:lnTo>
                    <a:cubicBezTo>
                      <a:pt x="1751844" y="639939"/>
                      <a:pt x="1725268" y="666515"/>
                      <a:pt x="1692484" y="666515"/>
                    </a:cubicBezTo>
                    <a:lnTo>
                      <a:pt x="59360" y="666515"/>
                    </a:lnTo>
                    <a:cubicBezTo>
                      <a:pt x="26577" y="666515"/>
                      <a:pt x="0" y="639939"/>
                      <a:pt x="0" y="607155"/>
                    </a:cubicBezTo>
                    <a:lnTo>
                      <a:pt x="0" y="59360"/>
                    </a:lnTo>
                    <a:cubicBezTo>
                      <a:pt x="0" y="26577"/>
                      <a:pt x="26577" y="0"/>
                      <a:pt x="59360" y="0"/>
                    </a:cubicBezTo>
                    <a:close/>
                  </a:path>
                </a:pathLst>
              </a:custGeom>
              <a:solidFill>
                <a:srgbClr val="CEB3C0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0" y="-38100"/>
                <a:ext cx="1751844" cy="70461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sp>
          <p:nvSpPr>
            <p:cNvPr id="12" name="TextBox 12"/>
            <p:cNvSpPr txBox="1"/>
            <p:nvPr/>
          </p:nvSpPr>
          <p:spPr>
            <a:xfrm>
              <a:off x="611351" y="834219"/>
              <a:ext cx="6350243" cy="17211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442"/>
                </a:lnSpc>
              </a:pPr>
              <a:endParaRPr/>
            </a:p>
            <a:p>
              <a:pPr algn="l">
                <a:lnSpc>
                  <a:spcPts val="3442"/>
                </a:lnSpc>
              </a:pPr>
              <a:endParaRPr/>
            </a:p>
            <a:p>
              <a:pPr algn="l">
                <a:lnSpc>
                  <a:spcPts val="3442"/>
                </a:lnSpc>
              </a:pPr>
              <a:r>
                <a:rPr lang="en-US" sz="2458" b="1">
                  <a:solidFill>
                    <a:srgbClr val="331C2C"/>
                  </a:solidFill>
                  <a:latin typeface="Cooper BT Bold"/>
                  <a:ea typeface="Cooper BT Bold"/>
                  <a:cs typeface="Cooper BT Bold"/>
                  <a:sym typeface="Cooper BT Bold"/>
                </a:rPr>
                <a:t>piedāvāja Lietuves puse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66675"/>
              <a:ext cx="4577694" cy="14971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504"/>
                </a:lnSpc>
              </a:pPr>
              <a:r>
                <a:rPr lang="en-US" sz="3217" b="1" dirty="0" err="1">
                  <a:latin typeface="Cooper BT Bold"/>
                  <a:ea typeface="Cooper BT Bold"/>
                  <a:cs typeface="Cooper BT Bold"/>
                  <a:sym typeface="Cooper BT Bold"/>
                </a:rPr>
                <a:t>Kafejnīcas</a:t>
              </a:r>
              <a:r>
                <a:rPr lang="en-US" sz="3217" b="1" dirty="0">
                  <a:latin typeface="Cooper BT Bold"/>
                  <a:ea typeface="Cooper BT Bold"/>
                  <a:cs typeface="Cooper BT Bold"/>
                  <a:sym typeface="Cooper BT Bold"/>
                </a:rPr>
                <a:t> </a:t>
              </a:r>
              <a:r>
                <a:rPr lang="en-US" sz="3217" b="1" dirty="0" err="1">
                  <a:latin typeface="Cooper BT Bold"/>
                  <a:ea typeface="Cooper BT Bold"/>
                  <a:cs typeface="Cooper BT Bold"/>
                  <a:sym typeface="Cooper BT Bold"/>
                </a:rPr>
                <a:t>metode</a:t>
              </a:r>
              <a:endParaRPr lang="en-US" sz="3217" b="1" dirty="0">
                <a:latin typeface="Cooper BT Bold"/>
                <a:ea typeface="Cooper BT Bold"/>
                <a:cs typeface="Cooper BT Bold"/>
                <a:sym typeface="Cooper BT Bold"/>
              </a:endParaRPr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460038" y="2280516"/>
            <a:ext cx="11966917" cy="2005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32"/>
              </a:lnSpc>
            </a:pPr>
            <a:r>
              <a:rPr lang="en-US" sz="2809" b="1">
                <a:solidFill>
                  <a:srgbClr val="331C2C"/>
                </a:solidFill>
                <a:latin typeface="Cooper BT Bold"/>
                <a:ea typeface="Cooper BT Bold"/>
                <a:cs typeface="Cooper BT Bold"/>
                <a:sym typeface="Cooper BT Bold"/>
              </a:rPr>
              <a:t>Projekta mērķis: Projekta ietvaros analizēt esošo situāciju angļu valodas apmācībā Latvijā, Lietuvā un Eiropā, analizēt pieejamās metodes pieaugušo neformālajā izglītībā, izstrādāt mācību materiālus divām metodēm.</a:t>
            </a:r>
          </a:p>
        </p:txBody>
      </p:sp>
      <p:sp>
        <p:nvSpPr>
          <p:cNvPr id="15" name="Freeform 15"/>
          <p:cNvSpPr/>
          <p:nvPr/>
        </p:nvSpPr>
        <p:spPr>
          <a:xfrm rot="10659771">
            <a:off x="16939064" y="7804610"/>
            <a:ext cx="3371126" cy="4478549"/>
          </a:xfrm>
          <a:custGeom>
            <a:avLst/>
            <a:gdLst/>
            <a:ahLst/>
            <a:cxnLst/>
            <a:rect l="l" t="t" r="r" b="b"/>
            <a:pathLst>
              <a:path w="3371126" h="4478549">
                <a:moveTo>
                  <a:pt x="0" y="0"/>
                </a:moveTo>
                <a:lnTo>
                  <a:pt x="3371126" y="0"/>
                </a:lnTo>
                <a:lnTo>
                  <a:pt x="3371126" y="4478549"/>
                </a:lnTo>
                <a:lnTo>
                  <a:pt x="0" y="44785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6" name="Group 16"/>
          <p:cNvGrpSpPr/>
          <p:nvPr/>
        </p:nvGrpSpPr>
        <p:grpSpPr>
          <a:xfrm>
            <a:off x="16496660" y="8470436"/>
            <a:ext cx="1159060" cy="1159060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EB3C0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9" name="Freeform 19"/>
          <p:cNvSpPr/>
          <p:nvPr/>
        </p:nvSpPr>
        <p:spPr>
          <a:xfrm rot="-10690362">
            <a:off x="14516937" y="-1346836"/>
            <a:ext cx="4134546" cy="4890324"/>
          </a:xfrm>
          <a:custGeom>
            <a:avLst/>
            <a:gdLst/>
            <a:ahLst/>
            <a:cxnLst/>
            <a:rect l="l" t="t" r="r" b="b"/>
            <a:pathLst>
              <a:path w="4134546" h="4890324">
                <a:moveTo>
                  <a:pt x="0" y="0"/>
                </a:moveTo>
                <a:lnTo>
                  <a:pt x="4134546" y="0"/>
                </a:lnTo>
                <a:lnTo>
                  <a:pt x="4134546" y="4890323"/>
                </a:lnTo>
                <a:lnTo>
                  <a:pt x="0" y="489032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-1889093" y="-1787536"/>
            <a:ext cx="3105152" cy="4125202"/>
          </a:xfrm>
          <a:custGeom>
            <a:avLst/>
            <a:gdLst/>
            <a:ahLst/>
            <a:cxnLst/>
            <a:rect l="l" t="t" r="r" b="b"/>
            <a:pathLst>
              <a:path w="3105152" h="4125202">
                <a:moveTo>
                  <a:pt x="0" y="0"/>
                </a:moveTo>
                <a:lnTo>
                  <a:pt x="3105152" y="0"/>
                </a:lnTo>
                <a:lnTo>
                  <a:pt x="3105152" y="4125202"/>
                </a:lnTo>
                <a:lnTo>
                  <a:pt x="0" y="41252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 rot="665646">
            <a:off x="-607849" y="7151772"/>
            <a:ext cx="4135775" cy="4891777"/>
          </a:xfrm>
          <a:custGeom>
            <a:avLst/>
            <a:gdLst/>
            <a:ahLst/>
            <a:cxnLst/>
            <a:rect l="l" t="t" r="r" b="b"/>
            <a:pathLst>
              <a:path w="4135775" h="4891777">
                <a:moveTo>
                  <a:pt x="0" y="0"/>
                </a:moveTo>
                <a:lnTo>
                  <a:pt x="4135775" y="0"/>
                </a:lnTo>
                <a:lnTo>
                  <a:pt x="4135775" y="4891776"/>
                </a:lnTo>
                <a:lnTo>
                  <a:pt x="0" y="48917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22" name="Group 22"/>
          <p:cNvGrpSpPr/>
          <p:nvPr/>
        </p:nvGrpSpPr>
        <p:grpSpPr>
          <a:xfrm>
            <a:off x="-49999" y="5279385"/>
            <a:ext cx="5450725" cy="5246370"/>
            <a:chOff x="30480" y="591820"/>
            <a:chExt cx="12736830" cy="1225931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2736830" cy="12259310"/>
            </a:xfrm>
            <a:custGeom>
              <a:avLst/>
              <a:gdLst/>
              <a:ahLst/>
              <a:cxnLst/>
              <a:rect l="l" t="t" r="r" b="b"/>
              <a:pathLst>
                <a:path w="12736830" h="12259310">
                  <a:moveTo>
                    <a:pt x="11925300" y="4271010"/>
                  </a:moveTo>
                  <a:cubicBezTo>
                    <a:pt x="10819130" y="2120900"/>
                    <a:pt x="8590280" y="544830"/>
                    <a:pt x="6215380" y="297180"/>
                  </a:cubicBezTo>
                  <a:cubicBezTo>
                    <a:pt x="4277360" y="0"/>
                    <a:pt x="3002280" y="913130"/>
                    <a:pt x="1960880" y="2170430"/>
                  </a:cubicBezTo>
                  <a:cubicBezTo>
                    <a:pt x="919480" y="3427730"/>
                    <a:pt x="365760" y="5030470"/>
                    <a:pt x="142240" y="6647180"/>
                  </a:cubicBezTo>
                  <a:cubicBezTo>
                    <a:pt x="24130" y="7500620"/>
                    <a:pt x="0" y="8406130"/>
                    <a:pt x="361950" y="9188450"/>
                  </a:cubicBezTo>
                  <a:cubicBezTo>
                    <a:pt x="820420" y="10180320"/>
                    <a:pt x="1822450" y="10811510"/>
                    <a:pt x="2842260" y="11203940"/>
                  </a:cubicBezTo>
                  <a:cubicBezTo>
                    <a:pt x="5585460" y="12259310"/>
                    <a:pt x="8953501" y="11850370"/>
                    <a:pt x="11088370" y="9828530"/>
                  </a:cubicBezTo>
                  <a:cubicBezTo>
                    <a:pt x="11756390" y="9196070"/>
                    <a:pt x="12303760" y="8403590"/>
                    <a:pt x="12499340" y="7504430"/>
                  </a:cubicBezTo>
                  <a:cubicBezTo>
                    <a:pt x="12736830" y="6413500"/>
                    <a:pt x="12435840" y="5264150"/>
                    <a:pt x="11925300" y="4271010"/>
                  </a:cubicBezTo>
                  <a:close/>
                </a:path>
              </a:pathLst>
            </a:custGeom>
            <a:blipFill>
              <a:blip r:embed="rId6"/>
              <a:stretch>
                <a:fillRect l="-11390" r="-11390"/>
              </a:stretch>
            </a:blipFill>
          </p:spPr>
        </p:sp>
      </p:grpSp>
      <p:grpSp>
        <p:nvGrpSpPr>
          <p:cNvPr id="24" name="Group 24"/>
          <p:cNvGrpSpPr/>
          <p:nvPr/>
        </p:nvGrpSpPr>
        <p:grpSpPr>
          <a:xfrm>
            <a:off x="13426955" y="275065"/>
            <a:ext cx="4716575" cy="5246370"/>
            <a:chOff x="687070" y="247650"/>
            <a:chExt cx="11148060" cy="1240028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1148060" cy="12400280"/>
            </a:xfrm>
            <a:custGeom>
              <a:avLst/>
              <a:gdLst/>
              <a:ahLst/>
              <a:cxnLst/>
              <a:rect l="l" t="t" r="r" b="b"/>
              <a:pathLst>
                <a:path w="11148060" h="12400280">
                  <a:moveTo>
                    <a:pt x="9215120" y="1497330"/>
                  </a:moveTo>
                  <a:cubicBezTo>
                    <a:pt x="8773160" y="972820"/>
                    <a:pt x="8234680" y="508000"/>
                    <a:pt x="7590790" y="252730"/>
                  </a:cubicBezTo>
                  <a:cubicBezTo>
                    <a:pt x="7132320" y="71120"/>
                    <a:pt x="6633210" y="0"/>
                    <a:pt x="6139180" y="6350"/>
                  </a:cubicBezTo>
                  <a:cubicBezTo>
                    <a:pt x="4053840" y="36830"/>
                    <a:pt x="2157730" y="1490980"/>
                    <a:pt x="1289050" y="3346450"/>
                  </a:cubicBezTo>
                  <a:cubicBezTo>
                    <a:pt x="527050" y="4977130"/>
                    <a:pt x="0" y="7792720"/>
                    <a:pt x="680720" y="9457690"/>
                  </a:cubicBezTo>
                  <a:cubicBezTo>
                    <a:pt x="1360170" y="11122660"/>
                    <a:pt x="2499360" y="12005310"/>
                    <a:pt x="4248150" y="12081510"/>
                  </a:cubicBezTo>
                  <a:cubicBezTo>
                    <a:pt x="7001510" y="12400280"/>
                    <a:pt x="9088120" y="10502900"/>
                    <a:pt x="10118090" y="8309610"/>
                  </a:cubicBezTo>
                  <a:cubicBezTo>
                    <a:pt x="11148061" y="6116320"/>
                    <a:pt x="10782300" y="3361690"/>
                    <a:pt x="9215120" y="1497330"/>
                  </a:cubicBezTo>
                  <a:close/>
                </a:path>
              </a:pathLst>
            </a:custGeom>
            <a:blipFill>
              <a:blip r:embed="rId7"/>
              <a:stretch>
                <a:fillRect l="-9125" r="-9125"/>
              </a:stretch>
            </a:blipFill>
          </p:spPr>
        </p:sp>
      </p:grpSp>
      <p:sp>
        <p:nvSpPr>
          <p:cNvPr id="26" name="TextBox 26"/>
          <p:cNvSpPr txBox="1"/>
          <p:nvPr/>
        </p:nvSpPr>
        <p:spPr>
          <a:xfrm>
            <a:off x="3918390" y="895350"/>
            <a:ext cx="10451219" cy="1203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 b="1">
                <a:solidFill>
                  <a:srgbClr val="331C2C"/>
                </a:solidFill>
                <a:latin typeface="Cooper BT Bold"/>
                <a:ea typeface="Cooper BT Bold"/>
                <a:cs typeface="Cooper BT Bold"/>
                <a:sym typeface="Cooper BT Bold"/>
              </a:rPr>
              <a:t>T.E.T.E.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0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834964" y="532275"/>
            <a:ext cx="10451219" cy="1203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 b="1">
                <a:solidFill>
                  <a:srgbClr val="331C2C"/>
                </a:solidFill>
                <a:latin typeface="Cooper BT Bold"/>
                <a:ea typeface="Cooper BT Bold"/>
                <a:cs typeface="Cooper BT Bold"/>
                <a:sym typeface="Cooper BT Bold"/>
              </a:rPr>
              <a:t>STABILITĀTE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216059" y="2426121"/>
            <a:ext cx="6844515" cy="3302099"/>
            <a:chOff x="0" y="0"/>
            <a:chExt cx="9126020" cy="4402799"/>
          </a:xfrm>
        </p:grpSpPr>
        <p:grpSp>
          <p:nvGrpSpPr>
            <p:cNvPr id="4" name="Group 4"/>
            <p:cNvGrpSpPr/>
            <p:nvPr/>
          </p:nvGrpSpPr>
          <p:grpSpPr>
            <a:xfrm>
              <a:off x="165108" y="775422"/>
              <a:ext cx="8960912" cy="3409313"/>
              <a:chOff x="0" y="0"/>
              <a:chExt cx="1751844" cy="666515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1751844" cy="666515"/>
              </a:xfrm>
              <a:custGeom>
                <a:avLst/>
                <a:gdLst/>
                <a:ahLst/>
                <a:cxnLst/>
                <a:rect l="l" t="t" r="r" b="b"/>
                <a:pathLst>
                  <a:path w="1751844" h="666515">
                    <a:moveTo>
                      <a:pt x="59360" y="0"/>
                    </a:moveTo>
                    <a:lnTo>
                      <a:pt x="1692484" y="0"/>
                    </a:lnTo>
                    <a:cubicBezTo>
                      <a:pt x="1725268" y="0"/>
                      <a:pt x="1751844" y="26577"/>
                      <a:pt x="1751844" y="59360"/>
                    </a:cubicBezTo>
                    <a:lnTo>
                      <a:pt x="1751844" y="607155"/>
                    </a:lnTo>
                    <a:cubicBezTo>
                      <a:pt x="1751844" y="639939"/>
                      <a:pt x="1725268" y="666515"/>
                      <a:pt x="1692484" y="666515"/>
                    </a:cubicBezTo>
                    <a:lnTo>
                      <a:pt x="59360" y="666515"/>
                    </a:lnTo>
                    <a:cubicBezTo>
                      <a:pt x="26577" y="666515"/>
                      <a:pt x="0" y="639939"/>
                      <a:pt x="0" y="607155"/>
                    </a:cubicBezTo>
                    <a:lnTo>
                      <a:pt x="0" y="59360"/>
                    </a:lnTo>
                    <a:cubicBezTo>
                      <a:pt x="0" y="26577"/>
                      <a:pt x="26577" y="0"/>
                      <a:pt x="59360" y="0"/>
                    </a:cubicBezTo>
                    <a:close/>
                  </a:path>
                </a:pathLst>
              </a:custGeom>
              <a:solidFill>
                <a:srgbClr val="CEB3C0"/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-38100"/>
                <a:ext cx="1751844" cy="70461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sp>
          <p:nvSpPr>
            <p:cNvPr id="7" name="TextBox 7"/>
            <p:cNvSpPr txBox="1"/>
            <p:nvPr/>
          </p:nvSpPr>
          <p:spPr>
            <a:xfrm>
              <a:off x="752455" y="1049479"/>
              <a:ext cx="7815928" cy="33533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88"/>
                </a:lnSpc>
              </a:pPr>
              <a:r>
                <a:rPr lang="en-US" sz="2420" b="1">
                  <a:solidFill>
                    <a:srgbClr val="331C2C"/>
                  </a:solidFill>
                  <a:latin typeface="Cooper BT Bold"/>
                  <a:ea typeface="Cooper BT Bold"/>
                  <a:cs typeface="Cooper BT Bold"/>
                  <a:sym typeface="Cooper BT Bold"/>
                </a:rPr>
                <a:t>2024. gada oktobrī Valodas mācību metodikas uzlabošana pieaugušajiem izglītojamajiem un pasniedzējiem, un kultūrizglītības elementu iekļaušana mācību programmās</a:t>
              </a:r>
            </a:p>
            <a:p>
              <a:pPr algn="l">
                <a:lnSpc>
                  <a:spcPts val="3388"/>
                </a:lnSpc>
              </a:pPr>
              <a:endParaRPr lang="en-US" sz="2420" b="1">
                <a:solidFill>
                  <a:srgbClr val="331C2C"/>
                </a:solidFill>
                <a:latin typeface="Cooper BT Bold"/>
                <a:ea typeface="Cooper BT Bold"/>
                <a:cs typeface="Cooper BT Bold"/>
                <a:sym typeface="Cooper BT Bold"/>
              </a:endParaRP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76200"/>
              <a:ext cx="5634261" cy="8894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544"/>
                </a:lnSpc>
              </a:pPr>
              <a:r>
                <a:rPr lang="en-US" sz="3960" b="1" dirty="0" err="1">
                  <a:latin typeface="Cooper BT Bold"/>
                  <a:ea typeface="Cooper BT Bold"/>
                  <a:cs typeface="Cooper BT Bold"/>
                  <a:sym typeface="Cooper BT Bold"/>
                </a:rPr>
                <a:t>Dublina</a:t>
              </a:r>
              <a:r>
                <a:rPr lang="en-US" sz="3960" b="1" dirty="0">
                  <a:latin typeface="Cooper BT Bold"/>
                  <a:ea typeface="Cooper BT Bold"/>
                  <a:cs typeface="Cooper BT Bold"/>
                  <a:sym typeface="Cooper BT Bold"/>
                </a:rPr>
                <a:t>, </a:t>
              </a:r>
              <a:r>
                <a:rPr lang="en-US" sz="3960" b="1" dirty="0" err="1">
                  <a:latin typeface="Cooper BT Bold"/>
                  <a:ea typeface="Cooper BT Bold"/>
                  <a:cs typeface="Cooper BT Bold"/>
                  <a:sym typeface="Cooper BT Bold"/>
                </a:rPr>
                <a:t>Īrija</a:t>
              </a:r>
              <a:endParaRPr lang="en-US" sz="3960" b="1" dirty="0">
                <a:latin typeface="Cooper BT Bold"/>
                <a:ea typeface="Cooper BT Bold"/>
                <a:cs typeface="Cooper BT Bold"/>
                <a:sym typeface="Cooper BT Bold"/>
              </a:endParaRP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9414484" y="2607678"/>
            <a:ext cx="6774092" cy="3120543"/>
            <a:chOff x="0" y="0"/>
            <a:chExt cx="9032122" cy="4160724"/>
          </a:xfrm>
        </p:grpSpPr>
        <p:grpSp>
          <p:nvGrpSpPr>
            <p:cNvPr id="10" name="Group 10"/>
            <p:cNvGrpSpPr/>
            <p:nvPr/>
          </p:nvGrpSpPr>
          <p:grpSpPr>
            <a:xfrm>
              <a:off x="163409" y="786490"/>
              <a:ext cx="8868713" cy="3374234"/>
              <a:chOff x="0" y="0"/>
              <a:chExt cx="1751844" cy="666515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1751844" cy="666515"/>
              </a:xfrm>
              <a:custGeom>
                <a:avLst/>
                <a:gdLst/>
                <a:ahLst/>
                <a:cxnLst/>
                <a:rect l="l" t="t" r="r" b="b"/>
                <a:pathLst>
                  <a:path w="1751844" h="666515">
                    <a:moveTo>
                      <a:pt x="59360" y="0"/>
                    </a:moveTo>
                    <a:lnTo>
                      <a:pt x="1692484" y="0"/>
                    </a:lnTo>
                    <a:cubicBezTo>
                      <a:pt x="1725268" y="0"/>
                      <a:pt x="1751844" y="26577"/>
                      <a:pt x="1751844" y="59360"/>
                    </a:cubicBezTo>
                    <a:lnTo>
                      <a:pt x="1751844" y="607155"/>
                    </a:lnTo>
                    <a:cubicBezTo>
                      <a:pt x="1751844" y="639939"/>
                      <a:pt x="1725268" y="666515"/>
                      <a:pt x="1692484" y="666515"/>
                    </a:cubicBezTo>
                    <a:lnTo>
                      <a:pt x="59360" y="666515"/>
                    </a:lnTo>
                    <a:cubicBezTo>
                      <a:pt x="26577" y="666515"/>
                      <a:pt x="0" y="639939"/>
                      <a:pt x="0" y="607155"/>
                    </a:cubicBezTo>
                    <a:lnTo>
                      <a:pt x="0" y="59360"/>
                    </a:lnTo>
                    <a:cubicBezTo>
                      <a:pt x="0" y="26577"/>
                      <a:pt x="26577" y="0"/>
                      <a:pt x="59360" y="0"/>
                    </a:cubicBezTo>
                    <a:close/>
                  </a:path>
                </a:pathLst>
              </a:custGeom>
              <a:solidFill>
                <a:srgbClr val="CEB3C0"/>
              </a:solidFill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0" y="-38100"/>
                <a:ext cx="1751844" cy="70461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3" name="TextBox 13"/>
            <p:cNvSpPr txBox="1"/>
            <p:nvPr/>
          </p:nvSpPr>
          <p:spPr>
            <a:xfrm>
              <a:off x="744713" y="1047713"/>
              <a:ext cx="7735510" cy="28086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193"/>
                </a:lnSpc>
              </a:pPr>
              <a:r>
                <a:rPr lang="en-US" sz="2995" b="1">
                  <a:solidFill>
                    <a:srgbClr val="331C2C"/>
                  </a:solidFill>
                  <a:latin typeface="Cooper BT Bold"/>
                  <a:ea typeface="Cooper BT Bold"/>
                  <a:cs typeface="Cooper BT Bold"/>
                  <a:sym typeface="Cooper BT Bold"/>
                </a:rPr>
                <a:t>2025. gada martā Inovatīva senioru izglītība, izmantojot labākās andragoģijas metodes</a:t>
              </a:r>
            </a:p>
            <a:p>
              <a:pPr algn="l">
                <a:lnSpc>
                  <a:spcPts val="4193"/>
                </a:lnSpc>
              </a:pPr>
              <a:endParaRPr lang="en-US" sz="2995" b="1">
                <a:solidFill>
                  <a:srgbClr val="331C2C"/>
                </a:solidFill>
                <a:latin typeface="Cooper BT Bold"/>
                <a:ea typeface="Cooper BT Bold"/>
                <a:cs typeface="Cooper BT Bold"/>
                <a:sym typeface="Cooper BT Bold"/>
              </a:endParaRP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76200"/>
              <a:ext cx="7035637" cy="88106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487"/>
                </a:lnSpc>
              </a:pPr>
              <a:r>
                <a:rPr lang="en-US" sz="3919" b="1" dirty="0">
                  <a:latin typeface="Cooper BT Bold"/>
                  <a:ea typeface="Cooper BT Bold"/>
                  <a:cs typeface="Cooper BT Bold"/>
                  <a:sym typeface="Cooper BT Bold"/>
                </a:rPr>
                <a:t>Rijeka, </a:t>
              </a:r>
              <a:r>
                <a:rPr lang="en-US" sz="3919" b="1" dirty="0" err="1">
                  <a:latin typeface="Cooper BT Bold"/>
                  <a:ea typeface="Cooper BT Bold"/>
                  <a:cs typeface="Cooper BT Bold"/>
                  <a:sym typeface="Cooper BT Bold"/>
                </a:rPr>
                <a:t>Horvātija</a:t>
              </a:r>
              <a:endParaRPr lang="en-US" sz="3919" b="1" dirty="0">
                <a:latin typeface="Cooper BT Bold"/>
                <a:ea typeface="Cooper BT Bold"/>
                <a:cs typeface="Cooper BT Bold"/>
                <a:sym typeface="Cooper BT Bold"/>
              </a:endParaRPr>
            </a:p>
          </p:txBody>
        </p:sp>
      </p:grpSp>
      <p:sp>
        <p:nvSpPr>
          <p:cNvPr id="15" name="Freeform 15"/>
          <p:cNvSpPr/>
          <p:nvPr/>
        </p:nvSpPr>
        <p:spPr>
          <a:xfrm rot="10659771">
            <a:off x="16939064" y="7804610"/>
            <a:ext cx="3371126" cy="4478549"/>
          </a:xfrm>
          <a:custGeom>
            <a:avLst/>
            <a:gdLst/>
            <a:ahLst/>
            <a:cxnLst/>
            <a:rect l="l" t="t" r="r" b="b"/>
            <a:pathLst>
              <a:path w="3371126" h="4478549">
                <a:moveTo>
                  <a:pt x="0" y="0"/>
                </a:moveTo>
                <a:lnTo>
                  <a:pt x="3371126" y="0"/>
                </a:lnTo>
                <a:lnTo>
                  <a:pt x="3371126" y="4478549"/>
                </a:lnTo>
                <a:lnTo>
                  <a:pt x="0" y="44785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6" name="Group 16"/>
          <p:cNvGrpSpPr/>
          <p:nvPr/>
        </p:nvGrpSpPr>
        <p:grpSpPr>
          <a:xfrm>
            <a:off x="16496660" y="8470436"/>
            <a:ext cx="1159060" cy="1159060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EB3C0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9" name="Freeform 19"/>
          <p:cNvSpPr/>
          <p:nvPr/>
        </p:nvSpPr>
        <p:spPr>
          <a:xfrm rot="-10690362">
            <a:off x="14516937" y="-1346836"/>
            <a:ext cx="4134546" cy="4890324"/>
          </a:xfrm>
          <a:custGeom>
            <a:avLst/>
            <a:gdLst/>
            <a:ahLst/>
            <a:cxnLst/>
            <a:rect l="l" t="t" r="r" b="b"/>
            <a:pathLst>
              <a:path w="4134546" h="4890324">
                <a:moveTo>
                  <a:pt x="0" y="0"/>
                </a:moveTo>
                <a:lnTo>
                  <a:pt x="4134546" y="0"/>
                </a:lnTo>
                <a:lnTo>
                  <a:pt x="4134546" y="4890323"/>
                </a:lnTo>
                <a:lnTo>
                  <a:pt x="0" y="489032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-1889093" y="-1787536"/>
            <a:ext cx="3105152" cy="4125202"/>
          </a:xfrm>
          <a:custGeom>
            <a:avLst/>
            <a:gdLst/>
            <a:ahLst/>
            <a:cxnLst/>
            <a:rect l="l" t="t" r="r" b="b"/>
            <a:pathLst>
              <a:path w="3105152" h="4125202">
                <a:moveTo>
                  <a:pt x="0" y="0"/>
                </a:moveTo>
                <a:lnTo>
                  <a:pt x="3105152" y="0"/>
                </a:lnTo>
                <a:lnTo>
                  <a:pt x="3105152" y="4125202"/>
                </a:lnTo>
                <a:lnTo>
                  <a:pt x="0" y="41252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 rot="665646">
            <a:off x="-607849" y="7151772"/>
            <a:ext cx="4135775" cy="4891777"/>
          </a:xfrm>
          <a:custGeom>
            <a:avLst/>
            <a:gdLst/>
            <a:ahLst/>
            <a:cxnLst/>
            <a:rect l="l" t="t" r="r" b="b"/>
            <a:pathLst>
              <a:path w="4135775" h="4891777">
                <a:moveTo>
                  <a:pt x="0" y="0"/>
                </a:moveTo>
                <a:lnTo>
                  <a:pt x="4135775" y="0"/>
                </a:lnTo>
                <a:lnTo>
                  <a:pt x="4135775" y="4891776"/>
                </a:lnTo>
                <a:lnTo>
                  <a:pt x="0" y="48917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22" name="Group 22"/>
          <p:cNvGrpSpPr/>
          <p:nvPr/>
        </p:nvGrpSpPr>
        <p:grpSpPr>
          <a:xfrm>
            <a:off x="3697708" y="6233046"/>
            <a:ext cx="10904067" cy="3120543"/>
            <a:chOff x="0" y="0"/>
            <a:chExt cx="14538756" cy="4160724"/>
          </a:xfrm>
        </p:grpSpPr>
        <p:grpSp>
          <p:nvGrpSpPr>
            <p:cNvPr id="23" name="Group 23"/>
            <p:cNvGrpSpPr/>
            <p:nvPr/>
          </p:nvGrpSpPr>
          <p:grpSpPr>
            <a:xfrm>
              <a:off x="263036" y="786490"/>
              <a:ext cx="14275720" cy="3374234"/>
              <a:chOff x="0" y="0"/>
              <a:chExt cx="2819895" cy="666515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2819895" cy="666515"/>
              </a:xfrm>
              <a:custGeom>
                <a:avLst/>
                <a:gdLst/>
                <a:ahLst/>
                <a:cxnLst/>
                <a:rect l="l" t="t" r="r" b="b"/>
                <a:pathLst>
                  <a:path w="2819895" h="666515">
                    <a:moveTo>
                      <a:pt x="36877" y="0"/>
                    </a:moveTo>
                    <a:lnTo>
                      <a:pt x="2783018" y="0"/>
                    </a:lnTo>
                    <a:cubicBezTo>
                      <a:pt x="2803385" y="0"/>
                      <a:pt x="2819895" y="16511"/>
                      <a:pt x="2819895" y="36877"/>
                    </a:cubicBezTo>
                    <a:lnTo>
                      <a:pt x="2819895" y="629638"/>
                    </a:lnTo>
                    <a:cubicBezTo>
                      <a:pt x="2819895" y="639419"/>
                      <a:pt x="2816010" y="648798"/>
                      <a:pt x="2809094" y="655714"/>
                    </a:cubicBezTo>
                    <a:cubicBezTo>
                      <a:pt x="2802178" y="662630"/>
                      <a:pt x="2792799" y="666515"/>
                      <a:pt x="2783018" y="666515"/>
                    </a:cubicBezTo>
                    <a:lnTo>
                      <a:pt x="36877" y="666515"/>
                    </a:lnTo>
                    <a:cubicBezTo>
                      <a:pt x="27097" y="666515"/>
                      <a:pt x="17717" y="662630"/>
                      <a:pt x="10801" y="655714"/>
                    </a:cubicBezTo>
                    <a:cubicBezTo>
                      <a:pt x="3885" y="648798"/>
                      <a:pt x="0" y="639419"/>
                      <a:pt x="0" y="629638"/>
                    </a:cubicBezTo>
                    <a:lnTo>
                      <a:pt x="0" y="36877"/>
                    </a:lnTo>
                    <a:cubicBezTo>
                      <a:pt x="0" y="27097"/>
                      <a:pt x="3885" y="17717"/>
                      <a:pt x="10801" y="10801"/>
                    </a:cubicBezTo>
                    <a:cubicBezTo>
                      <a:pt x="17717" y="3885"/>
                      <a:pt x="27097" y="0"/>
                      <a:pt x="36877" y="0"/>
                    </a:cubicBezTo>
                    <a:close/>
                  </a:path>
                </a:pathLst>
              </a:custGeom>
              <a:solidFill>
                <a:srgbClr val="D3C2BC"/>
              </a:solidFill>
            </p:spPr>
          </p:sp>
          <p:sp>
            <p:nvSpPr>
              <p:cNvPr id="25" name="TextBox 25"/>
              <p:cNvSpPr txBox="1"/>
              <p:nvPr/>
            </p:nvSpPr>
            <p:spPr>
              <a:xfrm>
                <a:off x="0" y="-38100"/>
                <a:ext cx="2819895" cy="70461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26" name="TextBox 26"/>
            <p:cNvSpPr txBox="1"/>
            <p:nvPr/>
          </p:nvSpPr>
          <p:spPr>
            <a:xfrm>
              <a:off x="1198744" y="1047713"/>
              <a:ext cx="12451635" cy="28086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193"/>
                </a:lnSpc>
              </a:pPr>
              <a:r>
                <a:rPr lang="en-US" sz="2995" b="1">
                  <a:solidFill>
                    <a:srgbClr val="331C2C"/>
                  </a:solidFill>
                  <a:latin typeface="Cooper BT Bold"/>
                  <a:ea typeface="Cooper BT Bold"/>
                  <a:cs typeface="Cooper BT Bold"/>
                  <a:sym typeface="Cooper BT Bold"/>
                </a:rPr>
                <a:t>Labbūtības un relaksācijas programmu izstrāde sasaistē ar āra un vides izglītību senioru auditorijai un metodiku apguve pasniedzējiem</a:t>
              </a:r>
            </a:p>
            <a:p>
              <a:pPr algn="l">
                <a:lnSpc>
                  <a:spcPts val="4193"/>
                </a:lnSpc>
              </a:pPr>
              <a:endParaRPr lang="en-US" sz="2995" b="1">
                <a:solidFill>
                  <a:srgbClr val="331C2C"/>
                </a:solidFill>
                <a:latin typeface="Cooper BT Bold"/>
                <a:ea typeface="Cooper BT Bold"/>
                <a:cs typeface="Cooper BT Bold"/>
                <a:sym typeface="Cooper BT Bold"/>
              </a:endParaRPr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-76200"/>
              <a:ext cx="11325070" cy="88106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487"/>
                </a:lnSpc>
              </a:pPr>
              <a:r>
                <a:rPr lang="en-US" sz="3919" b="1" dirty="0" err="1">
                  <a:latin typeface="Cooper BT Bold"/>
                  <a:ea typeface="Cooper BT Bold"/>
                  <a:cs typeface="Cooper BT Bold"/>
                  <a:sym typeface="Cooper BT Bold"/>
                </a:rPr>
                <a:t>Portugāle</a:t>
              </a:r>
              <a:endParaRPr lang="en-US" sz="3919" b="1" dirty="0">
                <a:latin typeface="Cooper BT Bold"/>
                <a:ea typeface="Cooper BT Bold"/>
                <a:cs typeface="Cooper BT Bold"/>
                <a:sym typeface="Cooper BT Bold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0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42835" y="2798005"/>
            <a:ext cx="15516465" cy="5277958"/>
            <a:chOff x="0" y="0"/>
            <a:chExt cx="20688620" cy="7037277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1473815" cy="1473815"/>
              <a:chOff x="0" y="0"/>
              <a:chExt cx="812800" cy="8128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331C2C"/>
              </a:solidFill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6" name="TextBox 6"/>
            <p:cNvSpPr txBox="1"/>
            <p:nvPr/>
          </p:nvSpPr>
          <p:spPr>
            <a:xfrm>
              <a:off x="0" y="121055"/>
              <a:ext cx="1473815" cy="11358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048"/>
                </a:lnSpc>
              </a:pPr>
              <a:r>
                <a:rPr lang="en-US" sz="5034" b="1">
                  <a:solidFill>
                    <a:srgbClr val="EDE0D1"/>
                  </a:solidFill>
                  <a:latin typeface="Cooper BT Bold"/>
                  <a:ea typeface="Cooper BT Bold"/>
                  <a:cs typeface="Cooper BT Bold"/>
                  <a:sym typeface="Cooper BT Bold"/>
                </a:rPr>
                <a:t>1</a:t>
              </a:r>
            </a:p>
          </p:txBody>
        </p:sp>
        <p:grpSp>
          <p:nvGrpSpPr>
            <p:cNvPr id="7" name="Group 7"/>
            <p:cNvGrpSpPr/>
            <p:nvPr/>
          </p:nvGrpSpPr>
          <p:grpSpPr>
            <a:xfrm>
              <a:off x="0" y="2742037"/>
              <a:ext cx="1473815" cy="1473815"/>
              <a:chOff x="0" y="0"/>
              <a:chExt cx="812800" cy="8128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331C2C"/>
              </a:solidFill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0" name="TextBox 10"/>
            <p:cNvSpPr txBox="1"/>
            <p:nvPr/>
          </p:nvSpPr>
          <p:spPr>
            <a:xfrm>
              <a:off x="0" y="2863092"/>
              <a:ext cx="1473815" cy="11358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048"/>
                </a:lnSpc>
              </a:pPr>
              <a:r>
                <a:rPr lang="en-US" sz="5034" b="1">
                  <a:solidFill>
                    <a:srgbClr val="EDE0D1"/>
                  </a:solidFill>
                  <a:latin typeface="Cooper BT Bold"/>
                  <a:ea typeface="Cooper BT Bold"/>
                  <a:cs typeface="Cooper BT Bold"/>
                  <a:sym typeface="Cooper BT Bold"/>
                </a:rPr>
                <a:t>2</a:t>
              </a:r>
            </a:p>
          </p:txBody>
        </p:sp>
        <p:grpSp>
          <p:nvGrpSpPr>
            <p:cNvPr id="11" name="Group 11"/>
            <p:cNvGrpSpPr/>
            <p:nvPr/>
          </p:nvGrpSpPr>
          <p:grpSpPr>
            <a:xfrm>
              <a:off x="0" y="5484075"/>
              <a:ext cx="1473815" cy="1473815"/>
              <a:chOff x="0" y="0"/>
              <a:chExt cx="812800" cy="8128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331C2C"/>
              </a:solidFill>
            </p:spPr>
          </p:sp>
          <p:sp>
            <p:nvSpPr>
              <p:cNvPr id="13" name="TextBox 13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4" name="TextBox 14"/>
            <p:cNvSpPr txBox="1"/>
            <p:nvPr/>
          </p:nvSpPr>
          <p:spPr>
            <a:xfrm>
              <a:off x="0" y="5605129"/>
              <a:ext cx="1473815" cy="11358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048"/>
                </a:lnSpc>
              </a:pPr>
              <a:r>
                <a:rPr lang="en-US" sz="5034" b="1">
                  <a:solidFill>
                    <a:srgbClr val="EDE0D1"/>
                  </a:solidFill>
                  <a:latin typeface="Cooper BT Bold"/>
                  <a:ea typeface="Cooper BT Bold"/>
                  <a:cs typeface="Cooper BT Bold"/>
                  <a:sym typeface="Cooper BT Bold"/>
                </a:rPr>
                <a:t>3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1711697" y="-72645"/>
              <a:ext cx="18976923" cy="23922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742"/>
                </a:lnSpc>
              </a:pPr>
              <a:r>
                <a:rPr lang="en-US" sz="3387" b="1">
                  <a:solidFill>
                    <a:srgbClr val="331C2C"/>
                  </a:solidFill>
                  <a:latin typeface="Cooper BT Bold"/>
                  <a:ea typeface="Cooper BT Bold"/>
                  <a:cs typeface="Cooper BT Bold"/>
                  <a:sym typeface="Cooper BT Bold"/>
                </a:rPr>
                <a:t>2024. gada decembrī piedalījāmies Vidusdaugavas </a:t>
              </a:r>
            </a:p>
            <a:p>
              <a:pPr algn="l">
                <a:lnSpc>
                  <a:spcPts val="4742"/>
                </a:lnSpc>
              </a:pPr>
              <a:r>
                <a:rPr lang="en-US" sz="3387" b="1">
                  <a:solidFill>
                    <a:srgbClr val="331C2C"/>
                  </a:solidFill>
                  <a:latin typeface="Cooper BT Bold"/>
                  <a:ea typeface="Cooper BT Bold"/>
                  <a:cs typeface="Cooper BT Bold"/>
                  <a:sym typeface="Cooper BT Bold"/>
                </a:rPr>
                <a:t>trešās paaudzes universitātes rīkotā tīklošanās </a:t>
              </a:r>
            </a:p>
            <a:p>
              <a:pPr algn="l">
                <a:lnSpc>
                  <a:spcPts val="4742"/>
                </a:lnSpc>
              </a:pPr>
              <a:r>
                <a:rPr lang="en-US" sz="3387" b="1">
                  <a:solidFill>
                    <a:srgbClr val="331C2C"/>
                  </a:solidFill>
                  <a:latin typeface="Cooper BT Bold"/>
                  <a:ea typeface="Cooper BT Bold"/>
                  <a:cs typeface="Cooper BT Bold"/>
                  <a:sym typeface="Cooper BT Bold"/>
                </a:rPr>
                <a:t>konferencē Krustpilī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711697" y="2667615"/>
              <a:ext cx="18976923" cy="15819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742"/>
                </a:lnSpc>
              </a:pPr>
              <a:r>
                <a:rPr lang="en-US" sz="3387" b="1">
                  <a:solidFill>
                    <a:srgbClr val="331C2C"/>
                  </a:solidFill>
                  <a:latin typeface="Cooper BT Bold"/>
                  <a:ea typeface="Cooper BT Bold"/>
                  <a:cs typeface="Cooper BT Bold"/>
                  <a:sym typeface="Cooper BT Bold"/>
                </a:rPr>
                <a:t>Uzsāktas sarunas ar RTU par Trešās paaudzes </a:t>
              </a:r>
            </a:p>
            <a:p>
              <a:pPr algn="l">
                <a:lnSpc>
                  <a:spcPts val="4742"/>
                </a:lnSpc>
              </a:pPr>
              <a:r>
                <a:rPr lang="en-US" sz="3387" b="1">
                  <a:solidFill>
                    <a:srgbClr val="331C2C"/>
                  </a:solidFill>
                  <a:latin typeface="Cooper BT Bold"/>
                  <a:ea typeface="Cooper BT Bold"/>
                  <a:cs typeface="Cooper BT Bold"/>
                  <a:sym typeface="Cooper BT Bold"/>
                </a:rPr>
                <a:t>universitātes dibināšanu Rīgā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711697" y="5417400"/>
              <a:ext cx="18976923" cy="16198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882"/>
                </a:lnSpc>
              </a:pPr>
              <a:r>
                <a:rPr lang="en-US" sz="3487" b="1">
                  <a:solidFill>
                    <a:srgbClr val="331C2C"/>
                  </a:solidFill>
                  <a:latin typeface="Cooper BT Bold"/>
                  <a:ea typeface="Cooper BT Bold"/>
                  <a:cs typeface="Cooper BT Bold"/>
                  <a:sym typeface="Cooper BT Bold"/>
                </a:rPr>
                <a:t>Iesniegts projekts Rīgas apkaimēs, </a:t>
              </a:r>
            </a:p>
            <a:p>
              <a:pPr algn="l">
                <a:lnSpc>
                  <a:spcPts val="4882"/>
                </a:lnSpc>
              </a:pPr>
              <a:r>
                <a:rPr lang="en-US" sz="3487" b="1">
                  <a:solidFill>
                    <a:srgbClr val="331C2C"/>
                  </a:solidFill>
                  <a:latin typeface="Cooper BT Bold"/>
                  <a:ea typeface="Cooper BT Bold"/>
                  <a:cs typeface="Cooper BT Bold"/>
                  <a:sym typeface="Cooper BT Bold"/>
                </a:rPr>
                <a:t>lai piesaistītu finansējumu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627362" y="0"/>
            <a:ext cx="937061" cy="10287000"/>
            <a:chOff x="0" y="0"/>
            <a:chExt cx="246798" cy="2709333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246798" cy="2709333"/>
            </a:xfrm>
            <a:custGeom>
              <a:avLst/>
              <a:gdLst/>
              <a:ahLst/>
              <a:cxnLst/>
              <a:rect l="l" t="t" r="r" b="b"/>
              <a:pathLst>
                <a:path w="246798" h="2709333">
                  <a:moveTo>
                    <a:pt x="0" y="0"/>
                  </a:moveTo>
                  <a:lnTo>
                    <a:pt x="246798" y="0"/>
                  </a:lnTo>
                  <a:lnTo>
                    <a:pt x="246798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EDE0D1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246798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1" name="Freeform 21"/>
          <p:cNvSpPr/>
          <p:nvPr/>
        </p:nvSpPr>
        <p:spPr>
          <a:xfrm rot="10659771">
            <a:off x="16939064" y="7804610"/>
            <a:ext cx="3371126" cy="4478549"/>
          </a:xfrm>
          <a:custGeom>
            <a:avLst/>
            <a:gdLst/>
            <a:ahLst/>
            <a:cxnLst/>
            <a:rect l="l" t="t" r="r" b="b"/>
            <a:pathLst>
              <a:path w="3371126" h="4478549">
                <a:moveTo>
                  <a:pt x="0" y="0"/>
                </a:moveTo>
                <a:lnTo>
                  <a:pt x="3371126" y="0"/>
                </a:lnTo>
                <a:lnTo>
                  <a:pt x="3371126" y="4478549"/>
                </a:lnTo>
                <a:lnTo>
                  <a:pt x="0" y="44785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22" name="Group 22"/>
          <p:cNvGrpSpPr/>
          <p:nvPr/>
        </p:nvGrpSpPr>
        <p:grpSpPr>
          <a:xfrm>
            <a:off x="16496660" y="8470436"/>
            <a:ext cx="1159060" cy="1159060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EB3C0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5" name="Freeform 25"/>
          <p:cNvSpPr/>
          <p:nvPr/>
        </p:nvSpPr>
        <p:spPr>
          <a:xfrm rot="-10690362">
            <a:off x="14516937" y="-1346836"/>
            <a:ext cx="4134546" cy="4890324"/>
          </a:xfrm>
          <a:custGeom>
            <a:avLst/>
            <a:gdLst/>
            <a:ahLst/>
            <a:cxnLst/>
            <a:rect l="l" t="t" r="r" b="b"/>
            <a:pathLst>
              <a:path w="4134546" h="4890324">
                <a:moveTo>
                  <a:pt x="0" y="0"/>
                </a:moveTo>
                <a:lnTo>
                  <a:pt x="4134546" y="0"/>
                </a:lnTo>
                <a:lnTo>
                  <a:pt x="4134546" y="4890323"/>
                </a:lnTo>
                <a:lnTo>
                  <a:pt x="0" y="489032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-1889093" y="-1787536"/>
            <a:ext cx="3105152" cy="4125202"/>
          </a:xfrm>
          <a:custGeom>
            <a:avLst/>
            <a:gdLst/>
            <a:ahLst/>
            <a:cxnLst/>
            <a:rect l="l" t="t" r="r" b="b"/>
            <a:pathLst>
              <a:path w="3105152" h="4125202">
                <a:moveTo>
                  <a:pt x="0" y="0"/>
                </a:moveTo>
                <a:lnTo>
                  <a:pt x="3105152" y="0"/>
                </a:lnTo>
                <a:lnTo>
                  <a:pt x="3105152" y="4125202"/>
                </a:lnTo>
                <a:lnTo>
                  <a:pt x="0" y="41252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27"/>
          <p:cNvSpPr/>
          <p:nvPr/>
        </p:nvSpPr>
        <p:spPr>
          <a:xfrm rot="665646">
            <a:off x="-607849" y="7151772"/>
            <a:ext cx="4135775" cy="4891777"/>
          </a:xfrm>
          <a:custGeom>
            <a:avLst/>
            <a:gdLst/>
            <a:ahLst/>
            <a:cxnLst/>
            <a:rect l="l" t="t" r="r" b="b"/>
            <a:pathLst>
              <a:path w="4135775" h="4891777">
                <a:moveTo>
                  <a:pt x="0" y="0"/>
                </a:moveTo>
                <a:lnTo>
                  <a:pt x="4135775" y="0"/>
                </a:lnTo>
                <a:lnTo>
                  <a:pt x="4135775" y="4891776"/>
                </a:lnTo>
                <a:lnTo>
                  <a:pt x="0" y="48917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8" name="Freeform 28"/>
          <p:cNvSpPr/>
          <p:nvPr/>
        </p:nvSpPr>
        <p:spPr>
          <a:xfrm>
            <a:off x="12002095" y="6559232"/>
            <a:ext cx="6622531" cy="4282746"/>
          </a:xfrm>
          <a:custGeom>
            <a:avLst/>
            <a:gdLst/>
            <a:ahLst/>
            <a:cxnLst/>
            <a:rect l="l" t="t" r="r" b="b"/>
            <a:pathLst>
              <a:path w="6622531" h="4282746">
                <a:moveTo>
                  <a:pt x="0" y="0"/>
                </a:moveTo>
                <a:lnTo>
                  <a:pt x="6622532" y="0"/>
                </a:lnTo>
                <a:lnTo>
                  <a:pt x="6622532" y="4282746"/>
                </a:lnTo>
                <a:lnTo>
                  <a:pt x="0" y="428274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46018" r="-1673"/>
            </a:stretch>
          </a:blipFill>
        </p:spPr>
      </p:sp>
      <p:grpSp>
        <p:nvGrpSpPr>
          <p:cNvPr id="29" name="Group 29"/>
          <p:cNvGrpSpPr/>
          <p:nvPr/>
        </p:nvGrpSpPr>
        <p:grpSpPr>
          <a:xfrm>
            <a:off x="13461282" y="1863806"/>
            <a:ext cx="5450725" cy="5246370"/>
            <a:chOff x="30480" y="591820"/>
            <a:chExt cx="12736830" cy="1225931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12736830" cy="12259310"/>
            </a:xfrm>
            <a:custGeom>
              <a:avLst/>
              <a:gdLst/>
              <a:ahLst/>
              <a:cxnLst/>
              <a:rect l="l" t="t" r="r" b="b"/>
              <a:pathLst>
                <a:path w="12736830" h="12259310">
                  <a:moveTo>
                    <a:pt x="11925300" y="4271010"/>
                  </a:moveTo>
                  <a:cubicBezTo>
                    <a:pt x="10819130" y="2120900"/>
                    <a:pt x="8590280" y="544830"/>
                    <a:pt x="6215380" y="297180"/>
                  </a:cubicBezTo>
                  <a:cubicBezTo>
                    <a:pt x="4277360" y="0"/>
                    <a:pt x="3002280" y="913130"/>
                    <a:pt x="1960880" y="2170430"/>
                  </a:cubicBezTo>
                  <a:cubicBezTo>
                    <a:pt x="919480" y="3427730"/>
                    <a:pt x="365760" y="5030470"/>
                    <a:pt x="142240" y="6647180"/>
                  </a:cubicBezTo>
                  <a:cubicBezTo>
                    <a:pt x="24130" y="7500620"/>
                    <a:pt x="0" y="8406130"/>
                    <a:pt x="361950" y="9188450"/>
                  </a:cubicBezTo>
                  <a:cubicBezTo>
                    <a:pt x="820420" y="10180320"/>
                    <a:pt x="1822450" y="10811510"/>
                    <a:pt x="2842260" y="11203940"/>
                  </a:cubicBezTo>
                  <a:cubicBezTo>
                    <a:pt x="5585460" y="12259310"/>
                    <a:pt x="8953501" y="11850370"/>
                    <a:pt x="11088370" y="9828530"/>
                  </a:cubicBezTo>
                  <a:cubicBezTo>
                    <a:pt x="11756390" y="9196070"/>
                    <a:pt x="12303760" y="8403590"/>
                    <a:pt x="12499340" y="7504430"/>
                  </a:cubicBezTo>
                  <a:cubicBezTo>
                    <a:pt x="12736830" y="6413500"/>
                    <a:pt x="12435840" y="5264150"/>
                    <a:pt x="11925300" y="4271010"/>
                  </a:cubicBezTo>
                  <a:close/>
                </a:path>
              </a:pathLst>
            </a:custGeom>
            <a:blipFill>
              <a:blip r:embed="rId7"/>
              <a:stretch>
                <a:fillRect l="-11390" r="-11390"/>
              </a:stretch>
            </a:blipFill>
          </p:spPr>
        </p:sp>
      </p:grpSp>
      <p:sp>
        <p:nvSpPr>
          <p:cNvPr id="31" name="TextBox 31"/>
          <p:cNvSpPr txBox="1"/>
          <p:nvPr/>
        </p:nvSpPr>
        <p:spPr>
          <a:xfrm>
            <a:off x="845590" y="895350"/>
            <a:ext cx="16230600" cy="1163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380"/>
              </a:lnSpc>
            </a:pPr>
            <a:r>
              <a:rPr lang="en-US" sz="6700" b="1">
                <a:solidFill>
                  <a:srgbClr val="331C2C"/>
                </a:solidFill>
                <a:latin typeface="Cooper BT Bold"/>
                <a:ea typeface="Cooper BT Bold"/>
                <a:cs typeface="Cooper BT Bold"/>
                <a:sym typeface="Cooper BT Bold"/>
              </a:rPr>
              <a:t>TREŠĀS PAAUDZES UNIVERSITĀTE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0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573655" y="0"/>
            <a:ext cx="5714345" cy="10158836"/>
          </a:xfrm>
          <a:custGeom>
            <a:avLst/>
            <a:gdLst/>
            <a:ahLst/>
            <a:cxnLst/>
            <a:rect l="l" t="t" r="r" b="b"/>
            <a:pathLst>
              <a:path w="5714345" h="10158836">
                <a:moveTo>
                  <a:pt x="0" y="0"/>
                </a:moveTo>
                <a:lnTo>
                  <a:pt x="5714345" y="0"/>
                </a:lnTo>
                <a:lnTo>
                  <a:pt x="5714345" y="10158836"/>
                </a:lnTo>
                <a:lnTo>
                  <a:pt x="0" y="101588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6334599" y="0"/>
            <a:ext cx="6637846" cy="7383450"/>
            <a:chOff x="687070" y="247650"/>
            <a:chExt cx="11148060" cy="1240028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1148060" cy="12400280"/>
            </a:xfrm>
            <a:custGeom>
              <a:avLst/>
              <a:gdLst/>
              <a:ahLst/>
              <a:cxnLst/>
              <a:rect l="l" t="t" r="r" b="b"/>
              <a:pathLst>
                <a:path w="11148060" h="12400280">
                  <a:moveTo>
                    <a:pt x="9215120" y="1497330"/>
                  </a:moveTo>
                  <a:cubicBezTo>
                    <a:pt x="8773160" y="972820"/>
                    <a:pt x="8234680" y="508000"/>
                    <a:pt x="7590790" y="252730"/>
                  </a:cubicBezTo>
                  <a:cubicBezTo>
                    <a:pt x="7132320" y="71120"/>
                    <a:pt x="6633210" y="0"/>
                    <a:pt x="6139180" y="6350"/>
                  </a:cubicBezTo>
                  <a:cubicBezTo>
                    <a:pt x="4053840" y="36830"/>
                    <a:pt x="2157730" y="1490980"/>
                    <a:pt x="1289050" y="3346450"/>
                  </a:cubicBezTo>
                  <a:cubicBezTo>
                    <a:pt x="527050" y="4977130"/>
                    <a:pt x="0" y="7792720"/>
                    <a:pt x="680720" y="9457690"/>
                  </a:cubicBezTo>
                  <a:cubicBezTo>
                    <a:pt x="1360170" y="11122660"/>
                    <a:pt x="2499360" y="12005310"/>
                    <a:pt x="4248150" y="12081510"/>
                  </a:cubicBezTo>
                  <a:cubicBezTo>
                    <a:pt x="7001510" y="12400280"/>
                    <a:pt x="9088120" y="10502900"/>
                    <a:pt x="10118090" y="8309610"/>
                  </a:cubicBezTo>
                  <a:cubicBezTo>
                    <a:pt x="11148061" y="6116320"/>
                    <a:pt x="10782300" y="3361690"/>
                    <a:pt x="9215120" y="1497330"/>
                  </a:cubicBezTo>
                  <a:close/>
                </a:path>
              </a:pathLst>
            </a:custGeom>
            <a:blipFill>
              <a:blip r:embed="rId3"/>
              <a:stretch>
                <a:fillRect t="-19087" b="-32579"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-1555833" y="5143500"/>
            <a:ext cx="11878938" cy="5451392"/>
            <a:chOff x="-161290" y="232410"/>
            <a:chExt cx="12611100" cy="578739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611100" cy="5787390"/>
            </a:xfrm>
            <a:custGeom>
              <a:avLst/>
              <a:gdLst/>
              <a:ahLst/>
              <a:cxnLst/>
              <a:rect l="l" t="t" r="r" b="b"/>
              <a:pathLst>
                <a:path w="12611100" h="5787390">
                  <a:moveTo>
                    <a:pt x="12551410" y="2688590"/>
                  </a:moveTo>
                  <a:cubicBezTo>
                    <a:pt x="12498070" y="2100580"/>
                    <a:pt x="12113260" y="1581150"/>
                    <a:pt x="11629389" y="1242060"/>
                  </a:cubicBezTo>
                  <a:cubicBezTo>
                    <a:pt x="11145520" y="902970"/>
                    <a:pt x="10571480" y="721360"/>
                    <a:pt x="9999980" y="575310"/>
                  </a:cubicBezTo>
                  <a:cubicBezTo>
                    <a:pt x="8357870" y="157480"/>
                    <a:pt x="6649720" y="0"/>
                    <a:pt x="4958080" y="110490"/>
                  </a:cubicBezTo>
                  <a:cubicBezTo>
                    <a:pt x="3895090" y="123190"/>
                    <a:pt x="3690620" y="267970"/>
                    <a:pt x="2651760" y="491490"/>
                  </a:cubicBezTo>
                  <a:cubicBezTo>
                    <a:pt x="2020570" y="626110"/>
                    <a:pt x="1366520" y="817880"/>
                    <a:pt x="916939" y="1280160"/>
                  </a:cubicBezTo>
                  <a:cubicBezTo>
                    <a:pt x="0" y="2223770"/>
                    <a:pt x="400050" y="3919220"/>
                    <a:pt x="1418589" y="4751070"/>
                  </a:cubicBezTo>
                  <a:cubicBezTo>
                    <a:pt x="2437130" y="5582920"/>
                    <a:pt x="3836669" y="5750560"/>
                    <a:pt x="5152389" y="5767070"/>
                  </a:cubicBezTo>
                  <a:cubicBezTo>
                    <a:pt x="6744970" y="5787390"/>
                    <a:pt x="8346439" y="5632450"/>
                    <a:pt x="9888220" y="5229860"/>
                  </a:cubicBezTo>
                  <a:cubicBezTo>
                    <a:pt x="10535920" y="5060950"/>
                    <a:pt x="11187430" y="4839970"/>
                    <a:pt x="11710670" y="4423410"/>
                  </a:cubicBezTo>
                  <a:cubicBezTo>
                    <a:pt x="12232639" y="4005580"/>
                    <a:pt x="12611099" y="3355340"/>
                    <a:pt x="12551409" y="2688590"/>
                  </a:cubicBezTo>
                  <a:close/>
                </a:path>
              </a:pathLst>
            </a:custGeom>
            <a:blipFill>
              <a:blip r:embed="rId4"/>
              <a:stretch>
                <a:fillRect t="-20601" r="-17574" b="-20601"/>
              </a:stretch>
            </a:blipFill>
          </p:spPr>
        </p:sp>
      </p:grpSp>
      <p:sp>
        <p:nvSpPr>
          <p:cNvPr id="7" name="TextBox 7"/>
          <p:cNvSpPr txBox="1"/>
          <p:nvPr/>
        </p:nvSpPr>
        <p:spPr>
          <a:xfrm>
            <a:off x="1154722" y="876300"/>
            <a:ext cx="4573067" cy="2767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59"/>
              </a:lnSpc>
              <a:spcBef>
                <a:spcPct val="0"/>
              </a:spcBef>
            </a:pPr>
            <a:r>
              <a:rPr lang="en-US" sz="7899" b="1">
                <a:solidFill>
                  <a:srgbClr val="331C2C"/>
                </a:solidFill>
                <a:latin typeface="Cooper BT Bold"/>
                <a:ea typeface="Cooper BT Bold"/>
                <a:cs typeface="Cooper BT Bold"/>
                <a:sym typeface="Cooper BT Bold"/>
              </a:rPr>
              <a:t>Krustpils pilī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0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216059" y="151240"/>
            <a:ext cx="13180039" cy="2172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80"/>
              </a:lnSpc>
            </a:pPr>
            <a:r>
              <a:rPr lang="en-US" sz="6200" b="1">
                <a:solidFill>
                  <a:srgbClr val="331C2C"/>
                </a:solidFill>
                <a:latin typeface="Cooper BT Bold"/>
                <a:ea typeface="Cooper BT Bold"/>
                <a:cs typeface="Cooper BT Bold"/>
                <a:sym typeface="Cooper BT Bold"/>
              </a:rPr>
              <a:t>JAUNUMI BIEDRĪBAS IEKŠĒJĀ DARBĪBĀ</a:t>
            </a:r>
          </a:p>
        </p:txBody>
      </p:sp>
      <p:sp>
        <p:nvSpPr>
          <p:cNvPr id="3" name="Freeform 3"/>
          <p:cNvSpPr/>
          <p:nvPr/>
        </p:nvSpPr>
        <p:spPr>
          <a:xfrm rot="10659771">
            <a:off x="16939064" y="7804610"/>
            <a:ext cx="3371126" cy="4478549"/>
          </a:xfrm>
          <a:custGeom>
            <a:avLst/>
            <a:gdLst/>
            <a:ahLst/>
            <a:cxnLst/>
            <a:rect l="l" t="t" r="r" b="b"/>
            <a:pathLst>
              <a:path w="3371126" h="4478549">
                <a:moveTo>
                  <a:pt x="0" y="0"/>
                </a:moveTo>
                <a:lnTo>
                  <a:pt x="3371126" y="0"/>
                </a:lnTo>
                <a:lnTo>
                  <a:pt x="3371126" y="4478549"/>
                </a:lnTo>
                <a:lnTo>
                  <a:pt x="0" y="44785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6496660" y="8470436"/>
            <a:ext cx="1159060" cy="1159060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EB3C0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361873" y="4417814"/>
            <a:ext cx="4480960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3" lvl="1" indent="-323852" algn="l">
              <a:lnSpc>
                <a:spcPts val="4200"/>
              </a:lnSpc>
              <a:buFont typeface="Arial"/>
              <a:buChar char="•"/>
            </a:pPr>
            <a:r>
              <a:rPr lang="en-US" sz="3000" b="1">
                <a:solidFill>
                  <a:srgbClr val="331C2C"/>
                </a:solidFill>
                <a:latin typeface="Cooper BT Bold"/>
                <a:ea typeface="Cooper BT Bold"/>
                <a:cs typeface="Cooper BT Bold"/>
                <a:sym typeface="Cooper BT Bold"/>
              </a:rPr>
              <a:t>Izveidota biedru uzskaites sistēma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803907" y="5978095"/>
            <a:ext cx="4480960" cy="2124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3" lvl="1" indent="-323852" algn="l">
              <a:lnSpc>
                <a:spcPts val="4200"/>
              </a:lnSpc>
              <a:buFont typeface="Arial"/>
              <a:buChar char="•"/>
            </a:pPr>
            <a:r>
              <a:rPr lang="en-US" sz="3000" b="1">
                <a:solidFill>
                  <a:srgbClr val="331C2C"/>
                </a:solidFill>
                <a:latin typeface="Cooper BT Bold"/>
                <a:ea typeface="Cooper BT Bold"/>
                <a:cs typeface="Cooper BT Bold"/>
                <a:sym typeface="Cooper BT Bold"/>
              </a:rPr>
              <a:t>Izveidota iekšējās dokumetācijas reģistrācijas sistēma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16059" y="5941814"/>
            <a:ext cx="5241454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3" lvl="1" indent="-323852" algn="l">
              <a:lnSpc>
                <a:spcPts val="4200"/>
              </a:lnSpc>
              <a:buFont typeface="Arial"/>
              <a:buChar char="•"/>
            </a:pPr>
            <a:r>
              <a:rPr lang="en-US" sz="3000" b="1">
                <a:solidFill>
                  <a:srgbClr val="331C2C"/>
                </a:solidFill>
                <a:latin typeface="Cooper BT Bold"/>
                <a:ea typeface="Cooper BT Bold"/>
                <a:cs typeface="Cooper BT Bold"/>
                <a:sym typeface="Cooper BT Bold"/>
              </a:rPr>
              <a:t>Jauna pieteikšanās kārtība mobilitātēm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592113" y="3046188"/>
            <a:ext cx="4904547" cy="2124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3" lvl="1" indent="-323852" algn="l">
              <a:lnSpc>
                <a:spcPts val="4200"/>
              </a:lnSpc>
              <a:buFont typeface="Arial"/>
              <a:buChar char="•"/>
            </a:pPr>
            <a:r>
              <a:rPr lang="en-US" sz="3000" b="1">
                <a:solidFill>
                  <a:srgbClr val="331C2C"/>
                </a:solidFill>
                <a:latin typeface="Cooper BT Bold"/>
                <a:ea typeface="Cooper BT Bold"/>
                <a:cs typeface="Cooper BT Bold"/>
                <a:sym typeface="Cooper BT Bold"/>
              </a:rPr>
              <a:t>Biežākas sapulces un darba grupas, kas tiks detalizēti protokolētas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907961" y="3046188"/>
            <a:ext cx="4480960" cy="2657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3" lvl="1" indent="-323852" algn="l">
              <a:lnSpc>
                <a:spcPts val="4200"/>
              </a:lnSpc>
              <a:buFont typeface="Arial"/>
              <a:buChar char="•"/>
            </a:pPr>
            <a:r>
              <a:rPr lang="en-US" sz="3000" b="1">
                <a:solidFill>
                  <a:srgbClr val="331C2C"/>
                </a:solidFill>
                <a:latin typeface="Cooper BT Bold"/>
                <a:ea typeface="Cooper BT Bold"/>
                <a:cs typeface="Cooper BT Bold"/>
                <a:sym typeface="Cooper BT Bold"/>
              </a:rPr>
              <a:t>Iniciatīva pašiem rīkot un vadīt dažādus pasākumus ar mērķi socializētos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996127" y="5812961"/>
            <a:ext cx="4480960" cy="2657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3" lvl="1" indent="-323852" algn="l">
              <a:lnSpc>
                <a:spcPts val="4200"/>
              </a:lnSpc>
              <a:buFont typeface="Arial"/>
              <a:buChar char="•"/>
            </a:pPr>
            <a:r>
              <a:rPr lang="en-US" sz="3000" b="1">
                <a:solidFill>
                  <a:srgbClr val="331C2C"/>
                </a:solidFill>
                <a:latin typeface="Cooper BT Bold"/>
                <a:ea typeface="Cooper BT Bold"/>
                <a:cs typeface="Cooper BT Bold"/>
                <a:sym typeface="Cooper BT Bold"/>
              </a:rPr>
              <a:t>Jauna biedru pieteikšanās kārtība (gan mobilitātēm, gan biedrībā)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61873" y="3046188"/>
            <a:ext cx="4768394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3" lvl="1" indent="-323852" algn="l">
              <a:lnSpc>
                <a:spcPts val="4200"/>
              </a:lnSpc>
              <a:buFont typeface="Arial"/>
              <a:buChar char="•"/>
            </a:pPr>
            <a:r>
              <a:rPr lang="en-US" sz="3000" b="1">
                <a:solidFill>
                  <a:srgbClr val="331C2C"/>
                </a:solidFill>
                <a:latin typeface="Cooper BT Bold"/>
                <a:ea typeface="Cooper BT Bold"/>
                <a:cs typeface="Cooper BT Bold"/>
                <a:sym typeface="Cooper BT Bold"/>
              </a:rPr>
              <a:t>Jauni brīvprātīgo līgumi</a:t>
            </a:r>
          </a:p>
        </p:txBody>
      </p:sp>
      <p:sp>
        <p:nvSpPr>
          <p:cNvPr id="14" name="Freeform 14"/>
          <p:cNvSpPr/>
          <p:nvPr/>
        </p:nvSpPr>
        <p:spPr>
          <a:xfrm rot="-10690362">
            <a:off x="14516937" y="-1346836"/>
            <a:ext cx="4134546" cy="4890324"/>
          </a:xfrm>
          <a:custGeom>
            <a:avLst/>
            <a:gdLst/>
            <a:ahLst/>
            <a:cxnLst/>
            <a:rect l="l" t="t" r="r" b="b"/>
            <a:pathLst>
              <a:path w="4134546" h="4890324">
                <a:moveTo>
                  <a:pt x="0" y="0"/>
                </a:moveTo>
                <a:lnTo>
                  <a:pt x="4134546" y="0"/>
                </a:lnTo>
                <a:lnTo>
                  <a:pt x="4134546" y="4890323"/>
                </a:lnTo>
                <a:lnTo>
                  <a:pt x="0" y="489032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 rot="665646">
            <a:off x="-607849" y="7151772"/>
            <a:ext cx="4135775" cy="4891777"/>
          </a:xfrm>
          <a:custGeom>
            <a:avLst/>
            <a:gdLst/>
            <a:ahLst/>
            <a:cxnLst/>
            <a:rect l="l" t="t" r="r" b="b"/>
            <a:pathLst>
              <a:path w="4135775" h="4891777">
                <a:moveTo>
                  <a:pt x="0" y="0"/>
                </a:moveTo>
                <a:lnTo>
                  <a:pt x="4135775" y="0"/>
                </a:lnTo>
                <a:lnTo>
                  <a:pt x="4135775" y="4891776"/>
                </a:lnTo>
                <a:lnTo>
                  <a:pt x="0" y="48917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-1889093" y="-1787536"/>
            <a:ext cx="3105152" cy="4125202"/>
          </a:xfrm>
          <a:custGeom>
            <a:avLst/>
            <a:gdLst/>
            <a:ahLst/>
            <a:cxnLst/>
            <a:rect l="l" t="t" r="r" b="b"/>
            <a:pathLst>
              <a:path w="3105152" h="4125202">
                <a:moveTo>
                  <a:pt x="0" y="0"/>
                </a:moveTo>
                <a:lnTo>
                  <a:pt x="3105152" y="0"/>
                </a:lnTo>
                <a:lnTo>
                  <a:pt x="3105152" y="4125202"/>
                </a:lnTo>
                <a:lnTo>
                  <a:pt x="0" y="41252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2794926" y="8900477"/>
            <a:ext cx="11461254" cy="639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98829" lvl="1" indent="-399415" algn="ctr">
              <a:lnSpc>
                <a:spcPts val="5179"/>
              </a:lnSpc>
              <a:buFont typeface="Arial"/>
              <a:buChar char="•"/>
            </a:pPr>
            <a:r>
              <a:rPr lang="en-US" sz="3699" b="1">
                <a:solidFill>
                  <a:srgbClr val="331C2C"/>
                </a:solidFill>
                <a:latin typeface="Cooper BT Bold"/>
                <a:ea typeface="Cooper BT Bold"/>
                <a:cs typeface="Cooper BT Bold"/>
                <a:sym typeface="Cooper BT Bold"/>
              </a:rPr>
              <a:t>Izveidota jauna mājas lapa - www.grannies.lv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16059" y="7442462"/>
            <a:ext cx="5691902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3" lvl="1" indent="-323852" algn="ctr">
              <a:lnSpc>
                <a:spcPts val="4200"/>
              </a:lnSpc>
              <a:buFont typeface="Arial"/>
              <a:buChar char="•"/>
            </a:pPr>
            <a:r>
              <a:rPr lang="en-US" sz="3000" b="1">
                <a:solidFill>
                  <a:srgbClr val="331C2C"/>
                </a:solidFill>
                <a:latin typeface="Cooper BT Bold"/>
                <a:ea typeface="Cooper BT Bold"/>
                <a:cs typeface="Cooper BT Bold"/>
                <a:sym typeface="Cooper BT Bold"/>
              </a:rPr>
              <a:t>Izveidots biedrības buklets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616</Words>
  <Application>Microsoft Office PowerPoint</Application>
  <PresentationFormat>Pielāgots</PresentationFormat>
  <Paragraphs>103</Paragraphs>
  <Slides>16</Slides>
  <Notes>0</Notes>
  <HiddenSlides>0</HiddenSlides>
  <MMClips>0</MMClips>
  <ScaleCrop>false</ScaleCrop>
  <HeadingPairs>
    <vt:vector size="6" baseType="variant">
      <vt:variant>
        <vt:lpstr>Lietotie fonti</vt:lpstr>
      </vt:variant>
      <vt:variant>
        <vt:i4>5</vt:i4>
      </vt:variant>
      <vt:variant>
        <vt:lpstr>Dizains</vt:lpstr>
      </vt:variant>
      <vt:variant>
        <vt:i4>1</vt:i4>
      </vt:variant>
      <vt:variant>
        <vt:lpstr>Slaidu virsraksti</vt:lpstr>
      </vt:variant>
      <vt:variant>
        <vt:i4>16</vt:i4>
      </vt:variant>
    </vt:vector>
  </HeadingPairs>
  <TitlesOfParts>
    <vt:vector size="22" baseType="lpstr">
      <vt:lpstr>Calibri</vt:lpstr>
      <vt:lpstr>Alice Bold</vt:lpstr>
      <vt:lpstr>Alice</vt:lpstr>
      <vt:lpstr>Arial</vt:lpstr>
      <vt:lpstr>Cooper BT Bold</vt:lpstr>
      <vt:lpstr>Office Theme</vt:lpstr>
      <vt:lpstr>PowerPoint prezentācija</vt:lpstr>
      <vt:lpstr>PowerPoint prezentācija</vt:lpstr>
      <vt:lpstr>PowerPoint prezentācija</vt:lpstr>
      <vt:lpstr>PowerPoint prezentācija</vt:lpstr>
      <vt:lpstr>PowerPoint prezentācija</vt:lpstr>
      <vt:lpstr>PowerPoint prezentācija</vt:lpstr>
      <vt:lpstr>PowerPoint prezentācija</vt:lpstr>
      <vt:lpstr>PowerPoint prezentācija</vt:lpstr>
      <vt:lpstr>PowerPoint prezentācija</vt:lpstr>
      <vt:lpstr>PowerPoint prezentācija</vt:lpstr>
      <vt:lpstr>PowerPoint prezentācija</vt:lpstr>
      <vt:lpstr>PowerPoint prezentācija</vt:lpstr>
      <vt:lpstr>PowerPoint prezentācija</vt:lpstr>
      <vt:lpstr>PowerPoint prezentācija</vt:lpstr>
      <vt:lpstr>PowerPoint prezentācija</vt:lpstr>
      <vt:lpstr>PowerPoint prezentācija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Gada prskats</dc:title>
  <cp:lastModifiedBy>Inara</cp:lastModifiedBy>
  <cp:revision>2</cp:revision>
  <dcterms:created xsi:type="dcterms:W3CDTF">2006-08-16T00:00:00Z</dcterms:created>
  <dcterms:modified xsi:type="dcterms:W3CDTF">2025-03-07T09:48:18Z</dcterms:modified>
  <dc:identifier>DAGg2TSDcuc</dc:identifier>
</cp:coreProperties>
</file>